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69" r:id="rId3"/>
    <p:sldId id="262" r:id="rId4"/>
    <p:sldId id="263" r:id="rId5"/>
    <p:sldId id="264" r:id="rId6"/>
    <p:sldId id="274" r:id="rId7"/>
    <p:sldId id="271" r:id="rId8"/>
    <p:sldId id="273" r:id="rId9"/>
    <p:sldId id="268" r:id="rId10"/>
    <p:sldId id="270" r:id="rId11"/>
    <p:sldId id="266" r:id="rId12"/>
    <p:sldId id="256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755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DE59C-D751-463C-BDF6-D8E0EE1A8B6F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D9977-1833-45AF-AACB-4A829D551C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6596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D9977-1833-45AF-AACB-4A829D551C6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6179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77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204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67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974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89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846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690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71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525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277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765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14306-6FFD-42C0-BD67-E07C7F2882F7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99362-EB9F-4D63-A112-1DE30D1FE9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51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seidman.ru/foto/2/spichki_1920x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5330" y="186011"/>
            <a:ext cx="8784976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15616" y="1124744"/>
            <a:ext cx="72008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ПРЕЗЕНТАЦИЯ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для дошкольников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/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«Спички не тронь –</a:t>
            </a:r>
            <a:b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спичках огонь!»</a:t>
            </a:r>
            <a:endParaRPr lang="ru-RU" sz="49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148063" y="5229200"/>
            <a:ext cx="3851473" cy="129614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Подготовила: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Ануфриева Я.В.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Захарко А.В.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3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3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Д/И: «Пословицы 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– как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вы их понимаете?»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562" y="1026442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>
                <a:solidFill>
                  <a:srgbClr val="C00000"/>
                </a:solidFill>
              </a:rPr>
              <a:t>Спички не тронь, в спичках огонь!»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«Спичка – невеличка, а огонь великан»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«Не шути с огнем – обожжешься»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«Слезы пожара не тушат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«Коробка спичек хоть мала, но может сделать много зла»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«Маленькая спичка сжигает большой лес»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-19402" y="116632"/>
            <a:ext cx="1639074" cy="15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asdou1.ru/wp-content/uploads/2014/09/im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1669" y="3573014"/>
            <a:ext cx="2747973" cy="30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chupino.caduk.ru/images/clip_image0yu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449" t="14117" r="35347" b="4277"/>
          <a:stretch/>
        </p:blipFill>
        <p:spPr bwMode="auto">
          <a:xfrm>
            <a:off x="3131840" y="3573016"/>
            <a:ext cx="2622029" cy="30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://bigslide.ru/images/9/8911/960/img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0385" t="20118" r="7226" b="7340"/>
          <a:stretch/>
        </p:blipFill>
        <p:spPr bwMode="auto">
          <a:xfrm>
            <a:off x="6082368" y="3573015"/>
            <a:ext cx="2870106" cy="30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141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6368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АКРЕПИМ!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FF0000"/>
                </a:solidFill>
              </a:rPr>
              <a:t>«Чтобы не было пожара»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3171" y="620688"/>
            <a:ext cx="8389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sz="2400" dirty="0" smtClean="0"/>
              <a:t> </a:t>
            </a:r>
            <a:endParaRPr lang="ru-RU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b="1" dirty="0">
                <a:solidFill>
                  <a:srgbClr val="C00000"/>
                </a:solidFill>
              </a:rPr>
              <a:t>Никогда и нигде не играй со спичками и зажигалками</a:t>
            </a:r>
            <a:r>
              <a:rPr lang="ru-RU" sz="2400" b="1" dirty="0" smtClean="0">
                <a:solidFill>
                  <a:srgbClr val="C00000"/>
                </a:solidFill>
              </a:rPr>
              <a:t>.  </a:t>
            </a:r>
            <a:endParaRPr lang="ru-RU" sz="2400" b="1" dirty="0">
              <a:solidFill>
                <a:srgbClr val="C0000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b="1" dirty="0">
                <a:solidFill>
                  <a:srgbClr val="C00000"/>
                </a:solidFill>
              </a:rPr>
              <a:t>Не оставляй без присмотра включенный утюг или чайник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endParaRPr lang="ru-RU" sz="2400" b="1" dirty="0">
              <a:solidFill>
                <a:srgbClr val="C0000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b="1" dirty="0">
                <a:solidFill>
                  <a:srgbClr val="C00000"/>
                </a:solidFill>
              </a:rPr>
              <a:t>Не играй с бензином, керосином и другими жидкостями, которые могут </a:t>
            </a:r>
            <a:r>
              <a:rPr lang="ru-RU" sz="2400" b="1" dirty="0" smtClean="0">
                <a:solidFill>
                  <a:srgbClr val="C00000"/>
                </a:solidFill>
              </a:rPr>
              <a:t>вспыхнуть. </a:t>
            </a:r>
            <a:endParaRPr lang="ru-RU" sz="2400" b="1" dirty="0">
              <a:solidFill>
                <a:srgbClr val="C0000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b="1" dirty="0">
                <a:solidFill>
                  <a:srgbClr val="C00000"/>
                </a:solidFill>
              </a:rPr>
              <a:t>В лесу не разжигай костер без </a:t>
            </a:r>
            <a:r>
              <a:rPr lang="ru-RU" sz="2400" b="1" dirty="0" smtClean="0">
                <a:solidFill>
                  <a:srgbClr val="C00000"/>
                </a:solidFill>
              </a:rPr>
              <a:t>взрослых.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a2b2.ru/storage/images/kindergardens/8765/section/13357/11350_pozhar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1720" y="3413413"/>
            <a:ext cx="5184576" cy="344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634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2372"/>
            <a:ext cx="8064896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ОТВЕЧАЙТЕ ДРУЖНО: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340768"/>
            <a:ext cx="6400800" cy="766936"/>
          </a:xfrm>
        </p:spPr>
        <p:txBody>
          <a:bodyPr>
            <a:normAutofit fontScale="55000" lnSpcReduction="2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836712"/>
            <a:ext cx="42051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- Кто, услышав запах гари,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Сообщает </a:t>
            </a:r>
            <a:r>
              <a:rPr lang="ru-RU" sz="2400" b="1" dirty="0">
                <a:solidFill>
                  <a:srgbClr val="C00000"/>
                </a:solidFill>
              </a:rPr>
              <a:t>о пожаре</a:t>
            </a:r>
            <a:r>
              <a:rPr lang="ru-RU" sz="2400" dirty="0" smtClean="0">
                <a:solidFill>
                  <a:srgbClr val="C00000"/>
                </a:solidFill>
              </a:rPr>
              <a:t>?( я)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 Кто из вас, заметив дым,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Закричит: «</a:t>
            </a:r>
            <a:r>
              <a:rPr lang="ru-RU" sz="2400" b="1" dirty="0">
                <a:solidFill>
                  <a:srgbClr val="C00000"/>
                </a:solidFill>
              </a:rPr>
              <a:t>Пожар! Горим</a:t>
            </a:r>
            <a:r>
              <a:rPr lang="ru-RU" sz="2400" b="1" dirty="0" smtClean="0">
                <a:solidFill>
                  <a:srgbClr val="C00000"/>
                </a:solidFill>
              </a:rPr>
              <a:t>!»(я)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-Кто из вас шалит </a:t>
            </a:r>
            <a:r>
              <a:rPr lang="ru-RU" sz="2400" b="1" dirty="0">
                <a:solidFill>
                  <a:srgbClr val="C00000"/>
                </a:solidFill>
              </a:rPr>
              <a:t>с огнём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Утром, вечером и днём?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 Кто, почуяв газ в квартире, 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Позвонит </a:t>
            </a:r>
            <a:r>
              <a:rPr lang="ru-RU" sz="2400" dirty="0">
                <a:solidFill>
                  <a:srgbClr val="C00000"/>
                </a:solidFill>
              </a:rPr>
              <a:t>по «</a:t>
            </a:r>
            <a:r>
              <a:rPr lang="ru-RU" sz="2400" b="1" dirty="0">
                <a:solidFill>
                  <a:srgbClr val="C00000"/>
                </a:solidFill>
              </a:rPr>
              <a:t>ноль четыре»?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 Кто о маленькой сестрички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Незаметно спрячет </a:t>
            </a:r>
            <a:r>
              <a:rPr lang="ru-RU" sz="2400" b="1" dirty="0">
                <a:solidFill>
                  <a:srgbClr val="C00000"/>
                </a:solidFill>
              </a:rPr>
              <a:t>спички</a:t>
            </a:r>
            <a:r>
              <a:rPr lang="ru-RU" sz="2400" dirty="0">
                <a:solidFill>
                  <a:srgbClr val="C00000"/>
                </a:solidFill>
              </a:rPr>
              <a:t>?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-Кто  из вас шалит </a:t>
            </a:r>
            <a:r>
              <a:rPr lang="ru-RU" sz="2400" b="1" dirty="0">
                <a:solidFill>
                  <a:srgbClr val="C00000"/>
                </a:solidFill>
              </a:rPr>
              <a:t>с огнём</a:t>
            </a:r>
            <a:r>
              <a:rPr lang="ru-RU" sz="2400" dirty="0">
                <a:solidFill>
                  <a:srgbClr val="C00000"/>
                </a:solidFill>
              </a:rPr>
              <a:t>?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Признавайтесь честно в том!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- Кто</a:t>
            </a:r>
            <a:r>
              <a:rPr lang="ru-RU" sz="2400" b="1" dirty="0">
                <a:solidFill>
                  <a:srgbClr val="C00000"/>
                </a:solidFill>
              </a:rPr>
              <a:t> костров</a:t>
            </a:r>
            <a:r>
              <a:rPr lang="ru-RU" sz="2400" dirty="0">
                <a:solidFill>
                  <a:srgbClr val="C00000"/>
                </a:solidFill>
              </a:rPr>
              <a:t> не разжигает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И другим </a:t>
            </a:r>
            <a:r>
              <a:rPr lang="ru-RU" sz="2400">
                <a:solidFill>
                  <a:srgbClr val="C00000"/>
                </a:solidFill>
              </a:rPr>
              <a:t>не </a:t>
            </a:r>
            <a:r>
              <a:rPr lang="ru-RU" sz="2400" smtClean="0">
                <a:solidFill>
                  <a:srgbClr val="C00000"/>
                </a:solidFill>
              </a:rPr>
              <a:t>позволяет?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1" name="Picture 2" descr="http://uslide.ru/images/20/26577/960/img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965" t="5993" r="50000" b="8280"/>
          <a:stretch/>
        </p:blipFill>
        <p:spPr bwMode="auto">
          <a:xfrm>
            <a:off x="6516216" y="2792044"/>
            <a:ext cx="2471418" cy="337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im3-tub-ru.yandex.net/i?id=ec0523dc36372b5bd059679aa73855f3&amp;n=33&amp;h=215&amp;w=16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234"/>
          <a:stretch/>
        </p:blipFill>
        <p:spPr bwMode="auto">
          <a:xfrm>
            <a:off x="179512" y="1052560"/>
            <a:ext cx="2592288" cy="2581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765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5"/>
            <a:ext cx="3096344" cy="795013"/>
          </a:xfrm>
        </p:spPr>
        <p:txBody>
          <a:bodyPr>
            <a:norm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anose="020B0806030902050204" pitchFamily="34" charset="0"/>
                <a:cs typeface="Aharoni" panose="02010803020104030203" pitchFamily="2" charset="-79"/>
              </a:rPr>
              <a:t>ОТГАДАЙ</a:t>
            </a:r>
            <a:endParaRPr lang="ru-RU" dirty="0">
              <a:solidFill>
                <a:srgbClr val="00B050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773" y="4449791"/>
            <a:ext cx="4316106" cy="2088232"/>
          </a:xfr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          Дым </a:t>
            </a:r>
            <a:r>
              <a:rPr lang="ru-RU" sz="4400" b="1" dirty="0">
                <a:solidFill>
                  <a:srgbClr val="C00000"/>
                </a:solidFill>
              </a:rPr>
              <a:t>увидел, не зевай,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    Нас скорее вызывай 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C00000"/>
                </a:solidFill>
              </a:rPr>
              <a:t> </a:t>
            </a:r>
            <a:r>
              <a:rPr lang="ru-RU" sz="4400" b="1" dirty="0" smtClean="0">
                <a:solidFill>
                  <a:srgbClr val="C00000"/>
                </a:solidFill>
              </a:rPr>
              <a:t>                                   (</a:t>
            </a:r>
            <a:r>
              <a:rPr lang="ru-RU" sz="4400" b="1" dirty="0">
                <a:solidFill>
                  <a:srgbClr val="C00000"/>
                </a:solidFill>
              </a:rPr>
              <a:t>Пожарные)</a:t>
            </a:r>
          </a:p>
          <a:p>
            <a:pPr marL="0" indent="0">
              <a:buNone/>
            </a:pP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0" indent="0">
              <a:buNone/>
            </a:pP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7765" t="73674" r="32121" b="18910"/>
          <a:stretch/>
        </p:blipFill>
        <p:spPr bwMode="auto">
          <a:xfrm>
            <a:off x="246632" y="1556792"/>
            <a:ext cx="8618838" cy="67367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2229" t="3170" r="15255" b="76549"/>
          <a:stretch/>
        </p:blipFill>
        <p:spPr bwMode="auto">
          <a:xfrm>
            <a:off x="4283968" y="332655"/>
            <a:ext cx="3590224" cy="788317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56050" y="2496341"/>
            <a:ext cx="458795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Если младшие сестрички 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Зажигают дома спички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Что ты должен предпринять?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Сразу спички те … </a:t>
            </a:r>
            <a:r>
              <a:rPr lang="ru-RU" sz="2400" b="1" i="1" dirty="0">
                <a:solidFill>
                  <a:srgbClr val="C00000"/>
                </a:solidFill>
              </a:rPr>
              <a:t>(отнять)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3280" t="56465" r="18973" b="31091"/>
          <a:stretch/>
        </p:blipFill>
        <p:spPr bwMode="auto">
          <a:xfrm>
            <a:off x="221784" y="2496341"/>
            <a:ext cx="4307943" cy="16045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2903" t="27263" r="39634" b="48606"/>
          <a:stretch/>
        </p:blipFill>
        <p:spPr bwMode="auto">
          <a:xfrm>
            <a:off x="4716016" y="4469656"/>
            <a:ext cx="3963420" cy="212524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934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0692" y="1028106"/>
            <a:ext cx="5682942" cy="193899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это 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касается каждого,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это – самое важное!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на улице, и в комнате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Вы, ребята, о нем помните: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«Спички не тронь, в спичках – ОГОНЬ! </a:t>
            </a:r>
          </a:p>
        </p:txBody>
      </p:sp>
      <p:pic>
        <p:nvPicPr>
          <p:cNvPr id="5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79512" y="251016"/>
            <a:ext cx="1639074" cy="15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7443634" y="142578"/>
            <a:ext cx="1639074" cy="15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251520" y="5085184"/>
            <a:ext cx="1639074" cy="15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7443634" y="5085184"/>
            <a:ext cx="1639074" cy="15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900igr.net/datas/obg/Pozharnaja-bezopasnost-v-lesu/0006-006-Ne-igraj-druzhok-so-spichkoj-Pomni-ty-ona-mala-No-o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58997" t="8087" r="5153" b="13181"/>
          <a:stretch/>
        </p:blipFill>
        <p:spPr bwMode="auto">
          <a:xfrm>
            <a:off x="3890096" y="3195762"/>
            <a:ext cx="1762024" cy="290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75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дать представление о том, что огонь может приносить не только пользу человеку, но и вред, сформировать чувство опасности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огня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080" y="1844824"/>
            <a:ext cx="84249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формировать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представление детей о пожароопасных предметах, которыми нельзя самостоятельно пользоваться;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закрепить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знания детей о профессии пожарного и технике, помогающей человеку тушить пожар;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углубить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систематизировать знания детей о причинах возникновения пожара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- познакомить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детей с номером «01», научить звонить в пожарную часть по телефону;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закреплять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знания детей о правилах пожарной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безопасности.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огонь друг и помощ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4869160"/>
            <a:ext cx="1368152" cy="187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052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5073" y="1190427"/>
            <a:ext cx="3456384" cy="2147242"/>
          </a:xfr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</a:t>
            </a: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Рыжий зверь в печи сидит,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Рыжий зверь на всех сердит.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Он от злости ест дрова - 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Может час, а может два. 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Ты рукой его не тронь –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Искусает он ладонь... (огонь).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4" descr="http://gov.cap.ru/UserFiles/news/20140224/Original/1334631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59731" y="3474423"/>
            <a:ext cx="4968045" cy="33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9572" y="1190427"/>
            <a:ext cx="3384376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Жарю, парю и пеку,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В доме каждом быть могу.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Людям много - много лет</a:t>
            </a:r>
          </a:p>
          <a:p>
            <a:r>
              <a:rPr lang="ru-RU" sz="2000" dirty="0">
                <a:solidFill>
                  <a:srgbClr val="FF0000"/>
                </a:solidFill>
              </a:rPr>
              <a:t>Я несу тепло и свет.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Обожгу – меня не тронь.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Называюсь я …(Огонь).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60648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ЗАГАДАЮ вам ЗАГАДКИ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8469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493" y="188640"/>
            <a:ext cx="7374964" cy="864096"/>
          </a:xfr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Огонь – давний друг человека. С его помощью совершается много полезных дел. Он верно служит людям в повседневном быту 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07504" y="116632"/>
            <a:ext cx="1193989" cy="11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31471" r="-200" b="8117"/>
          <a:stretch/>
        </p:blipFill>
        <p:spPr bwMode="auto">
          <a:xfrm>
            <a:off x="395536" y="5294658"/>
            <a:ext cx="3054349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Огонь на службе челове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2070" y="3516876"/>
            <a:ext cx="3054349" cy="148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estival.1september.ru/articles/596831/img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3019" y="1333237"/>
            <a:ext cx="25812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estival.1september.ru/articles/596831/img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37319" y="1164205"/>
            <a:ext cx="1800200" cy="241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Огонь - друг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8067" t="21232" r="73459" b="60986"/>
          <a:stretch/>
        </p:blipFill>
        <p:spPr bwMode="auto">
          <a:xfrm>
            <a:off x="7164288" y="5197908"/>
            <a:ext cx="1898022" cy="145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Огонь - друг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0801" t="64793" r="37567" b="7985"/>
          <a:stretch/>
        </p:blipFill>
        <p:spPr bwMode="auto">
          <a:xfrm>
            <a:off x="203835" y="3185449"/>
            <a:ext cx="1584176" cy="149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Огонь - друг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71998" t="36975" r="6685" b="26051"/>
          <a:stretch/>
        </p:blipFill>
        <p:spPr bwMode="auto">
          <a:xfrm>
            <a:off x="3779912" y="3933057"/>
            <a:ext cx="1914815" cy="284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Огонь - друг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7620" t="24425" r="34432" b="43996"/>
          <a:stretch/>
        </p:blipFill>
        <p:spPr bwMode="auto">
          <a:xfrm>
            <a:off x="1881867" y="3696775"/>
            <a:ext cx="1703672" cy="144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Огонь - друг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353" t="50725" r="71653" b="9155"/>
          <a:stretch/>
        </p:blipFill>
        <p:spPr bwMode="auto">
          <a:xfrm>
            <a:off x="5889100" y="5197909"/>
            <a:ext cx="1147896" cy="145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Картинки по запросу огонь друг и помощник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762" t="35716" r="60105" b="4652"/>
          <a:stretch/>
        </p:blipFill>
        <p:spPr bwMode="auto">
          <a:xfrm>
            <a:off x="2899371" y="1142730"/>
            <a:ext cx="1761082" cy="239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94827" y="1266863"/>
            <a:ext cx="2467483" cy="2308324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Нам без доброго огня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Обойтись нельзя ни дня.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Нам огонь хороший нужен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И за то ему почет,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Что ребятам греет ужин,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Варит суп и хлеб печет.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/>
            </a:r>
            <a:br>
              <a:rPr lang="ru-RU" sz="1600" b="1" dirty="0">
                <a:solidFill>
                  <a:srgbClr val="C00000"/>
                </a:solidFill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53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Первое правило!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48458" y="53012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07505" y="116632"/>
            <a:ext cx="1080120" cy="102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187625" y="679984"/>
            <a:ext cx="2862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Для забавы и игры</a:t>
            </a:r>
          </a:p>
          <a:p>
            <a:r>
              <a:rPr lang="ru-RU" b="1" dirty="0">
                <a:solidFill>
                  <a:srgbClr val="C00000"/>
                </a:solidFill>
              </a:rPr>
              <a:t>Спичек в руки не бери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Картинки по запросу огонь друг и помощн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4000" y="3950467"/>
            <a:ext cx="2951906" cy="298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Картинки по запросу огонь друг и помощни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6905" y="4400368"/>
            <a:ext cx="3275856" cy="245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Картинки по запросу огонь друг и помощни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5" y="1608417"/>
            <a:ext cx="3361257" cy="245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fotohomka.ru/images/Jan/10/a1364964cbc2a0313a2a4067e8d604e7/mini_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6769"/>
          <a:stretch/>
        </p:blipFill>
        <p:spPr bwMode="auto">
          <a:xfrm>
            <a:off x="6379162" y="1529658"/>
            <a:ext cx="2597034" cy="232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http://stat8.blog.ru/lr/0f17637808f0e60dbd4622099d85ea0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82761" y="2557588"/>
            <a:ext cx="2914842" cy="290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7786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- Не шути, дружок, с огнем</a:t>
            </a:r>
          </a:p>
          <a:p>
            <a:r>
              <a:rPr lang="ru-RU" b="1" dirty="0">
                <a:solidFill>
                  <a:srgbClr val="C00000"/>
                </a:solidFill>
              </a:rPr>
              <a:t>Чтобы не жалеть потом!</a:t>
            </a:r>
          </a:p>
        </p:txBody>
      </p:sp>
    </p:spTree>
    <p:extLst>
      <p:ext uri="{BB962C8B-B14F-4D97-AF65-F5344CB8AC3E}">
        <p14:creationId xmlns:p14="http://schemas.microsoft.com/office/powerpoint/2010/main" xmlns="" val="177898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493" y="260648"/>
            <a:ext cx="7283152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 второе</a:t>
            </a:r>
            <a:b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412776"/>
            <a:ext cx="2304256" cy="7200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07504" y="116632"/>
            <a:ext cx="1193989" cy="11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ozgdou44.edumsko.ru/uploads/2000/1754/section/100045/7821_c3a33e401ce1226a598f2894b0cae1ce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2265" y="712189"/>
            <a:ext cx="442939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236" y="1000944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Легко запомнить можно: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 электроприборами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Будьте осторожны!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3824" y="2260361"/>
            <a:ext cx="3559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- Газ на кухне, пылесос,</a:t>
            </a:r>
          </a:p>
          <a:p>
            <a:r>
              <a:rPr lang="ru-RU" b="1" dirty="0">
                <a:solidFill>
                  <a:srgbClr val="C00000"/>
                </a:solidFill>
              </a:rPr>
              <a:t>Телевизор и утюг</a:t>
            </a:r>
          </a:p>
          <a:p>
            <a:r>
              <a:rPr lang="ru-RU" b="1" dirty="0">
                <a:solidFill>
                  <a:srgbClr val="C00000"/>
                </a:solidFill>
              </a:rPr>
              <a:t>Пусть включает только взрослый,</a:t>
            </a:r>
          </a:p>
          <a:p>
            <a:r>
              <a:rPr lang="ru-RU" b="1" dirty="0">
                <a:solidFill>
                  <a:srgbClr val="C00000"/>
                </a:solidFill>
              </a:rPr>
              <a:t>Наш надежный старший друг!</a:t>
            </a:r>
          </a:p>
        </p:txBody>
      </p:sp>
      <p:pic>
        <p:nvPicPr>
          <p:cNvPr id="9" name="Picture 4" descr="http://www.gorodkusa.ru/upload/medialibrary/c4a/p_39329_1_gallerybi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657" r="67319" b="50000"/>
          <a:stretch/>
        </p:blipFill>
        <p:spPr bwMode="auto">
          <a:xfrm>
            <a:off x="179512" y="4005064"/>
            <a:ext cx="3096344" cy="269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://e.120-bal.ru/pars_docs/refs/29/28854/28854_html_m62a243d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5347387" cy="278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87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493" y="274638"/>
            <a:ext cx="7518979" cy="63408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</a:t>
            </a:r>
            <a:r>
              <a:rPr lang="ru-RU" sz="31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третье помни всегда: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682706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Газ </a:t>
            </a:r>
            <a:r>
              <a:rPr lang="ru-RU" b="1" dirty="0">
                <a:solidFill>
                  <a:srgbClr val="C00000"/>
                </a:solidFill>
              </a:rPr>
              <a:t>в нашем доме </a:t>
            </a:r>
            <a:r>
              <a:rPr lang="ru-RU" b="1" dirty="0" smtClean="0">
                <a:solidFill>
                  <a:srgbClr val="C00000"/>
                </a:solidFill>
              </a:rPr>
              <a:t>–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не </a:t>
            </a:r>
            <a:r>
              <a:rPr lang="ru-RU" b="1" dirty="0">
                <a:solidFill>
                  <a:srgbClr val="C00000"/>
                </a:solidFill>
              </a:rPr>
              <a:t>ерунда!</a:t>
            </a:r>
          </a:p>
          <a:p>
            <a:r>
              <a:rPr lang="ru-RU" b="1" dirty="0">
                <a:solidFill>
                  <a:srgbClr val="C00000"/>
                </a:solidFill>
              </a:rPr>
              <a:t>Он жарит и варит,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err="1" smtClean="0">
                <a:solidFill>
                  <a:srgbClr val="C00000"/>
                </a:solidFill>
              </a:rPr>
              <a:t>Печѐт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но </a:t>
            </a:r>
            <a:r>
              <a:rPr lang="ru-RU" b="1" dirty="0">
                <a:solidFill>
                  <a:srgbClr val="C00000"/>
                </a:solidFill>
              </a:rPr>
              <a:t>когда</a:t>
            </a:r>
          </a:p>
          <a:p>
            <a:r>
              <a:rPr lang="ru-RU" b="1" dirty="0">
                <a:solidFill>
                  <a:srgbClr val="C00000"/>
                </a:solidFill>
              </a:rPr>
              <a:t>Играют с ним дети </a:t>
            </a:r>
            <a:r>
              <a:rPr lang="ru-RU" b="1" dirty="0" smtClean="0">
                <a:solidFill>
                  <a:srgbClr val="C00000"/>
                </a:solidFill>
              </a:rPr>
              <a:t>–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Так это беда! </a:t>
            </a:r>
          </a:p>
        </p:txBody>
      </p:sp>
      <p:pic>
        <p:nvPicPr>
          <p:cNvPr id="5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07504" y="116632"/>
            <a:ext cx="1193989" cy="11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umm4.com/wp-content/uploads/2011/06/stixi-dlya-detej-pravila-pozharnoj-bezopasnosti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14301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http://birmaga.ru/dostc/%D0%A4%D0%BE%D1%80%D0%BC%D0%B8%D1%80%D0%BE%D0%B2%D0%B0%D1%82%D1%8C+%D1%83+%D0%B4%D0%B5%D1%82%D0%B5%D0%B9+%D0%BD%D0%B0%D0%B2%D1%8B%D0%BA+%D1%81%D0%B2%D1%8F%D0%B7%D0%B0%D0%BD%D0%BE+%D0%BE%D1%82%D0%B2%D0%B5%D1%87%D0%B0%D1%82%D1%8C+%D0%BD%D0%B0+%D0%B2%D0%BE%D0%BF%D1%80%D0%BE%D1%81%D1%8B+%D0%B2%D0%BE%D1%81%D0%BF%D0%B8%D1%82%D0%B0%D1%82%D0%B5%D0%BB%D1%8F%2C+%D0%BC%D1%8B%D1%81%D0%BB%D0%B8%D1%82%D1%8C+%D0%BB%D0%BE%D0%B3%D0%B8%D1%87%D0%B5%D1%81%D0%BA%D0%B8+%28%D0%9F%D0%BE%D0%B7%D0%BD%D0%B0%D0%BD%D0%B8%D0%B5%29c/86391_html_538b1761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296" r="12719"/>
          <a:stretch/>
        </p:blipFill>
        <p:spPr bwMode="auto">
          <a:xfrm>
            <a:off x="4701764" y="2386048"/>
            <a:ext cx="4211960" cy="432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13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79198"/>
            <a:ext cx="5178211" cy="4080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четвертое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9973" y="4651164"/>
            <a:ext cx="34339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Сам не справишься с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пожаром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Это труд не для детей.</a:t>
            </a:r>
          </a:p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теряя время даром</a:t>
            </a:r>
          </a:p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«01 звони скорей!</a:t>
            </a:r>
          </a:p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Набирай умело, </a:t>
            </a:r>
          </a:p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 не все сгорело.</a:t>
            </a:r>
          </a:p>
        </p:txBody>
      </p:sp>
      <p:pic>
        <p:nvPicPr>
          <p:cNvPr id="7" name="Picture 10" descr="http://vdvbezheck.ru/pic/users/1/img/sberbank/bbd9ad3f5c575ad01e9fb9171c0d02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6919" y="3738877"/>
            <a:ext cx="4800533" cy="268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im3-tub-ru.yandex.net/i?id=ec0523dc36372b5bd059679aa73855f3&amp;n=33&amp;h=215&amp;w=16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234"/>
          <a:stretch/>
        </p:blipFill>
        <p:spPr bwMode="auto">
          <a:xfrm>
            <a:off x="251521" y="332655"/>
            <a:ext cx="2304256" cy="229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7823463" y="0"/>
            <a:ext cx="1193989" cy="11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g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1800" y="5617335"/>
            <a:ext cx="1298665" cy="78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nv.web-box.ru/_mod_files/ce_images/ppb/det17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7641"/>
          <a:stretch/>
        </p:blipFill>
        <p:spPr bwMode="auto">
          <a:xfrm>
            <a:off x="4211960" y="980728"/>
            <a:ext cx="4805492" cy="245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огонь друг и помощник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2124" t="19870" r="11920" b="9563"/>
          <a:stretch/>
        </p:blipFill>
        <p:spPr bwMode="auto">
          <a:xfrm>
            <a:off x="641567" y="2613439"/>
            <a:ext cx="3282361" cy="206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378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4080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пятое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595727"/>
            <a:ext cx="384400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sz="2400" b="1" dirty="0">
                <a:solidFill>
                  <a:srgbClr val="C00000"/>
                </a:solidFill>
              </a:rPr>
              <a:t>- Сам костра не разжигай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И другим не позволяй!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- Даже крошка – огонек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От пожара недалек!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endParaRPr lang="ru-RU" sz="2400" b="1" dirty="0">
              <a:solidFill>
                <a:srgbClr val="C00000"/>
              </a:solidFill>
            </a:endParaRPr>
          </a:p>
          <a:p>
            <a:endParaRPr lang="ru-RU" sz="2000" dirty="0"/>
          </a:p>
        </p:txBody>
      </p:sp>
      <p:pic>
        <p:nvPicPr>
          <p:cNvPr id="5" name="Picture 12" descr="http://www.dou38.ru/br47/images/stories/detskaja_str/2/image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11548" y="2492896"/>
            <a:ext cx="475222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layer.myshared.ru/4/105010/data/images/img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0000" b="36786"/>
          <a:stretch/>
        </p:blipFill>
        <p:spPr bwMode="auto">
          <a:xfrm>
            <a:off x="107504" y="116632"/>
            <a:ext cx="1193989" cy="11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Огонь на службе челове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012" y="1248780"/>
            <a:ext cx="3849948" cy="31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161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441</Words>
  <Application>Microsoft Office PowerPoint</Application>
  <PresentationFormat>Экран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 для дошкольников   «Спички не тронь –  в спичках огонь!»</vt:lpstr>
      <vt:lpstr>Цель: - дать представление о том, что огонь может приносить не только пользу человеку, но и вред, сформировать чувство опасности огня </vt:lpstr>
      <vt:lpstr>                                 Рыжий зверь в печи сидит, Рыжий зверь на всех сердит. Он от злости ест дрова -  Может час, а может два.  Ты рукой его не тронь – Искусает он ладонь... (огонь). </vt:lpstr>
      <vt:lpstr>Огонь – давний друг человека. С его помощью совершается много полезных дел. Он верно служит людям в повседневном быту . </vt:lpstr>
      <vt:lpstr>Первое правило!</vt:lpstr>
      <vt:lpstr>Правило  второе </vt:lpstr>
      <vt:lpstr> Правило третье помни всегда: </vt:lpstr>
      <vt:lpstr>Правило четвертое </vt:lpstr>
      <vt:lpstr>Правило пятое</vt:lpstr>
      <vt:lpstr>Д/И: «Пословицы – как вы их понимаете?»</vt:lpstr>
      <vt:lpstr>ЗАКРЕПИМ! «Чтобы не было пожара» </vt:lpstr>
      <vt:lpstr>ОТВЕЧАЙТЕ ДРУЖНО:</vt:lpstr>
      <vt:lpstr>ОТГАДАЙ</vt:lpstr>
      <vt:lpstr>Слайд 14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без доброго огня Обойтись нельзя ни дня. Нам огонь хороший нужен И за то ему почет, Что ребятам греет ужин, Варит суп и хлеб печет.  - Кто, услышав запах гари, Сообщает о пожаре? - Кто из вас, заметив дым, Закричит: «Пожар! Горим!» -Кто из вас шалит с огнём Утром, вечером и днём? - Кто, почуяв газ в квартире,  позвонит по «ноль четыре»? - Кто о маленькой сестрички Незаметно спрячет спички? -Кто  из вас шалит с огнём? Признавайтесь честно в том! - Кто костров не разжигает И другим не доверяет?</dc:title>
  <dc:creator>RePack by Diakov</dc:creator>
  <cp:lastModifiedBy>Admin</cp:lastModifiedBy>
  <cp:revision>56</cp:revision>
  <dcterms:created xsi:type="dcterms:W3CDTF">2016-10-04T06:32:01Z</dcterms:created>
  <dcterms:modified xsi:type="dcterms:W3CDTF">2021-10-03T15:23:57Z</dcterms:modified>
</cp:coreProperties>
</file>