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F01"/>
    <a:srgbClr val="FFF5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6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7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9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6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6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9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81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7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4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1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1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86A79-DD75-4995-B00A-10A7B85BA192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D08DD-61BE-4F46-A77D-36E541C3F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1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microsoft.com/office/2007/relationships/hdphoto" Target="../media/hdphoto6.wdp"/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12" Type="http://schemas.microsoft.com/office/2007/relationships/hdphoto" Target="../media/hdphoto3.wdp"/><Relationship Id="rId17" Type="http://schemas.openxmlformats.org/officeDocument/2006/relationships/image" Target="../media/image10.png"/><Relationship Id="rId2" Type="http://schemas.openxmlformats.org/officeDocument/2006/relationships/audio" Target="../media/audio1.wav"/><Relationship Id="rId16" Type="http://schemas.microsoft.com/office/2007/relationships/hdphoto" Target="../media/hdphoto5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microsoft.com/office/2007/relationships/hdphoto" Target="../media/hdphoto2.wdp"/><Relationship Id="rId19" Type="http://schemas.openxmlformats.org/officeDocument/2006/relationships/image" Target="../media/image11.png"/><Relationship Id="rId4" Type="http://schemas.openxmlformats.org/officeDocument/2006/relationships/image" Target="../media/image2.jpg"/><Relationship Id="rId9" Type="http://schemas.openxmlformats.org/officeDocument/2006/relationships/image" Target="../media/image6.png"/><Relationship Id="rId1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21.gif"/><Relationship Id="rId12" Type="http://schemas.microsoft.com/office/2007/relationships/hdphoto" Target="../media/hdphoto10.wd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microsoft.com/office/2007/relationships/hdphoto" Target="../media/hdphoto9.wdp"/><Relationship Id="rId14" Type="http://schemas.microsoft.com/office/2007/relationships/hdphoto" Target="../media/hdphoto1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28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microsoft.com/office/2007/relationships/hdphoto" Target="../media/hdphoto12.wdp"/><Relationship Id="rId5" Type="http://schemas.openxmlformats.org/officeDocument/2006/relationships/image" Target="../media/image27.png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microsoft.com/office/2007/relationships/hdphoto" Target="../media/hdphoto12.wdp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108" y="1057091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Водители и пешеходы,</a:t>
            </a:r>
          </a:p>
          <a:p>
            <a:pPr algn="ctr"/>
            <a:r>
              <a:rPr lang="ru-RU" sz="3200" b="1" i="1" dirty="0">
                <a:solidFill>
                  <a:srgbClr val="FFC000"/>
                </a:solidFill>
              </a:rPr>
              <a:t>правила дорожные </a:t>
            </a:r>
          </a:p>
          <a:p>
            <a:pPr algn="r"/>
            <a:r>
              <a:rPr lang="ru-RU" sz="3200" b="1" i="1" dirty="0">
                <a:solidFill>
                  <a:srgbClr val="00B050"/>
                </a:solidFill>
              </a:rPr>
              <a:t>всем знать положено!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6525344"/>
            <a:ext cx="133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2022год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4411" y="6469961"/>
            <a:ext cx="4482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Подготовил воспитатель: Захарко А.В.</a:t>
            </a:r>
          </a:p>
        </p:txBody>
      </p:sp>
    </p:spTree>
    <p:extLst>
      <p:ext uri="{BB962C8B-B14F-4D97-AF65-F5344CB8AC3E}">
        <p14:creationId xmlns:p14="http://schemas.microsoft.com/office/powerpoint/2010/main" val="263283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7533"/>
            <a:ext cx="9144000" cy="58504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0075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1520" y="26064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</a:rPr>
              <a:t>Найди 10 отличий!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61156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1184"/>
            <a:ext cx="9144000" cy="57668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911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Найди 5 отличий!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381328"/>
            <a:ext cx="899592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62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8975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Какая это ситуация?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2400" b="1" dirty="0"/>
              <a:t>Правильная.</a:t>
            </a:r>
          </a:p>
          <a:p>
            <a:pPr marL="285750" indent="-285750" algn="ctr">
              <a:buFont typeface="Courier New" panose="02070309020205020404" pitchFamily="49" charset="0"/>
              <a:buChar char="o"/>
            </a:pPr>
            <a:r>
              <a:rPr lang="ru-RU" sz="2400" b="1" dirty="0"/>
              <a:t>Опасная.</a:t>
            </a:r>
          </a:p>
          <a:p>
            <a:pPr marL="285750" indent="-285750" algn="r">
              <a:buFont typeface="Courier New" panose="02070309020205020404" pitchFamily="49" charset="0"/>
              <a:buChar char="o"/>
            </a:pPr>
            <a:r>
              <a:rPr lang="ru-RU" sz="2400" b="1" dirty="0"/>
              <a:t>Интересная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88424" y="6453336"/>
            <a:ext cx="755576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83671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00B050"/>
                </a:solidFill>
              </a:rPr>
              <a:t>Какие вы 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240098570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86240"/>
            <a:ext cx="3507138" cy="49411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Помогите Катюшке собраться для поездки на велосипеде.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68143" y="4324269"/>
            <a:ext cx="4075857" cy="2403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36782"/>
            <a:ext cx="1180727" cy="11807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8667" r="96889">
                        <a14:foregroundMark x1="36889" y1="4090" x2="36222" y2="30183"/>
                        <a14:foregroundMark x1="61111" y1="4795" x2="70556" y2="31876"/>
                        <a14:foregroundMark x1="39778" y1="3949" x2="47111" y2="4090"/>
                        <a14:foregroundMark x1="40667" y1="2116" x2="49000" y2="1693"/>
                        <a14:foregroundMark x1="46556" y1="1128" x2="45778" y2="1551"/>
                        <a14:foregroundMark x1="20111" y1="56276" x2="23333" y2="63188"/>
                        <a14:foregroundMark x1="75333" y1="62623" x2="52111" y2="98731"/>
                        <a14:foregroundMark x1="61667" y1="64457" x2="51667" y2="97743"/>
                        <a14:foregroundMark x1="25889" y1="64034" x2="52111" y2="98166"/>
                        <a14:foregroundMark x1="45444" y1="67278" x2="52111" y2="97461"/>
                        <a14:foregroundMark x1="31810" y1="12054" x2="33568" y2="60491"/>
                        <a14:backgroundMark x1="33000" y1="2680" x2="41444" y2="0"/>
                        <a14:backgroundMark x1="67000" y1="1693" x2="56333" y2="0"/>
                        <a14:backgroundMark x1="67778" y1="3808" x2="64111" y2="1834"/>
                        <a14:backgroundMark x1="41111" y1="423" x2="48889" y2="0"/>
                        <a14:backgroundMark x1="51444" y1="71086" x2="51889" y2="89563"/>
                        <a14:backgroundMark x1="59000" y1="68124" x2="54222" y2="87306"/>
                        <a14:backgroundMark x1="70222" y1="66573" x2="58778" y2="86883"/>
                        <a14:backgroundMark x1="63556" y1="66291" x2="56333" y2="87588"/>
                        <a14:backgroundMark x1="47556" y1="69535" x2="48556" y2="78843"/>
                        <a14:backgroundMark x1="43000" y1="69394" x2="48111" y2="86883"/>
                        <a14:backgroundMark x1="33222" y1="69817" x2="44222" y2="861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485" y="785623"/>
            <a:ext cx="2365859" cy="18637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3889" y1="34907" x2="37444" y2="18981"/>
                        <a14:foregroundMark x1="93111" y1="33981" x2="64556" y2="18796"/>
                        <a14:foregroundMark x1="45111" y1="22593" x2="53444" y2="22407"/>
                        <a14:foregroundMark x1="49556" y1="22407" x2="49556" y2="26852"/>
                        <a14:foregroundMark x1="15778" y1="96759" x2="26778" y2="83426"/>
                        <a14:foregroundMark x1="84222" y1="96204" x2="73000" y2="83796"/>
                        <a14:foregroundMark x1="87778" y1="18796" x2="84667" y2="21852"/>
                        <a14:foregroundMark x1="11222" y1="19167" x2="14556" y2="2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495" y="2581141"/>
            <a:ext cx="1152128" cy="13825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925" b="89925" l="0" r="100000">
                        <a14:foregroundMark x1="3320" y1="73684" x2="26953" y2="27218"/>
                        <a14:foregroundMark x1="62695" y1="73383" x2="58301" y2="723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50" y="2040623"/>
            <a:ext cx="1467318" cy="9528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31222" y1="20222" x2="31778" y2="7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12" y="1268760"/>
            <a:ext cx="1484784" cy="14847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6643" b="8986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071" y="2709671"/>
            <a:ext cx="2856083" cy="174312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03765" y="2753544"/>
            <a:ext cx="1767944" cy="1867391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740352" y="6381328"/>
            <a:ext cx="1296144" cy="346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9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5842 -0.001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19" y="-6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375 -0.25578 C -0.0441 -0.31157 -0.06857 -0.3537 -0.10156 -0.37291 C -0.13889 -0.39467 -0.17656 -0.38912 -0.21215 -0.3574 L -0.37743 -0.21944 " pathEditMode="relative" rAng="1420521" ptsTypes="FffFF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49" y="-241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15347 0.1752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87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L -0.81076 0.2275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38" y="113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2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35" y="1992961"/>
            <a:ext cx="1989547" cy="2803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62068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«Как поступить Катюше, если загорелся красный сигнал светофора?»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829441"/>
            <a:ext cx="2726437" cy="18096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96" y="4631112"/>
            <a:ext cx="3021920" cy="18107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96336" y="5592234"/>
            <a:ext cx="288032" cy="107712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377" y="4305687"/>
            <a:ext cx="1232332" cy="1592447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 flipV="1">
            <a:off x="7561937" y="4442974"/>
            <a:ext cx="337211" cy="3762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70133" y="4920393"/>
            <a:ext cx="320817" cy="36303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79254" y="5354990"/>
            <a:ext cx="288032" cy="36303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172400" y="6441903"/>
            <a:ext cx="971600" cy="4160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00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C 0.01163 -0.00116 0.02327 -0.00278 0.03524 -0.00347 C 0.0757 -0.00949 0.12014 -0.00301 0.16215 -0.00555 C 0.18021 -0.00833 0.22361 -0.00741 0.24045 -0.00764 C 0.25833 -0.00833 0.27743 -0.00903 0.29514 -0.00972 C 0.30695 -0.01018 0.33073 -0.01042 0.33073 -0.01042 " pathEditMode="relative" rAng="0" ptsTypes="fffff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5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C -0.01336 0.00046 -0.02864 0.00347 -0.04201 0.0037 C -0.07118 0.00416 -0.10017 0.00416 -0.12934 0.0044 C -0.15833 0.00764 -0.21666 0.00602 -0.2493 0.00648 C -0.27135 0.00926 -0.29913 0.00972 -0.32205 0.01041 C -0.34166 0.01111 -0.36076 0.0125 -0.38021 0.01296 C -0.39757 0.01528 -0.49652 0.01551 -0.51146 0.01574 C -0.53333 0.01666 -0.55521 0.01666 -0.57691 0.01828 C -0.58107 0.01852 -0.58541 0.01875 -0.58958 0.01898 C -0.59496 0.01921 -0.60573 0.01967 -0.60573 0.01967 L -0.59305 0.01759 " pathEditMode="relative" rAng="0" ptsTypes="fffffffffAA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95" y="9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0254 C 0.27205 0.00324 0.36684 0.00439 0.61371 0.00347 C 0.6342 0.00208 0.65521 0.00115 0.67604 0.00046 C 0.69149 -0.00116 0.70729 -0.00186 0.72292 -0.00255 C 0.73715 -0.0044 0.74323 -0.00417 0.7618 -0.00487 C 0.77274 -0.00579 0.76684 -0.00556 0.77951 -0.00556 " pathEditMode="relative" rAng="0" ptsTypes="fffffA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76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260648"/>
            <a:ext cx="3744416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987824" y="908720"/>
            <a:ext cx="0" cy="3384376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993463" y="260648"/>
            <a:ext cx="3744416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865671" y="911068"/>
            <a:ext cx="0" cy="338202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115616" y="911068"/>
            <a:ext cx="3744416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115616" y="2635068"/>
            <a:ext cx="3744416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993462" y="911068"/>
            <a:ext cx="3744416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4993463" y="2635068"/>
            <a:ext cx="3744416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74519" y="4305106"/>
            <a:ext cx="4237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</a:rPr>
              <a:t>Распредели объекты на 2 группы.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705873"/>
            <a:ext cx="1872208" cy="121805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26" y="5489131"/>
            <a:ext cx="2136761" cy="14182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131" y="4839564"/>
            <a:ext cx="1548206" cy="187546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19672" y="381664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Пешеходы.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21554" y="38166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Транспорт.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62" y="2284499"/>
            <a:ext cx="1351609" cy="179871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9889">
                        <a14:foregroundMark x1="8889" y1="55389" x2="19111" y2="97408"/>
                        <a14:foregroundMark x1="2444" y1="88267" x2="13778" y2="76808"/>
                        <a14:foregroundMark x1="2333" y1="73397" x2="10667" y2="72578"/>
                        <a14:foregroundMark x1="8000" y1="94543" x2="18111" y2="87858"/>
                        <a14:foregroundMark x1="29111" y1="81446" x2="22667" y2="94952"/>
                        <a14:foregroundMark x1="14667" y1="37517" x2="17444" y2="47340"/>
                        <a14:foregroundMark x1="19556" y1="46248" x2="25111" y2="48840"/>
                        <a14:foregroundMark x1="32444" y1="28922" x2="32444" y2="35198"/>
                        <a14:foregroundMark x1="40778" y1="10914" x2="32444" y2="29059"/>
                        <a14:foregroundMark x1="47333" y1="19645" x2="55444" y2="16917"/>
                        <a14:foregroundMark x1="55444" y1="16917" x2="55444" y2="16917"/>
                        <a14:foregroundMark x1="16444" y1="2592" x2="18222" y2="10914"/>
                        <a14:foregroundMark x1="60222" y1="32333" x2="91667" y2="3820"/>
                        <a14:foregroundMark x1="63778" y1="73397" x2="81444" y2="66030"/>
                        <a14:foregroundMark x1="79667" y1="69850" x2="67111" y2="78445"/>
                        <a14:foregroundMark x1="97556" y1="28922" x2="92667" y2="278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52" y="4705216"/>
            <a:ext cx="1761960" cy="143501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62" y="271380"/>
            <a:ext cx="1376743" cy="178538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28" b="98375" l="4000" r="95778">
                        <a14:foregroundMark x1="54000" y1="48466" x2="53000" y2="654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150" y="4364185"/>
            <a:ext cx="1356636" cy="167016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4211" l="3704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677" y="4224604"/>
            <a:ext cx="2214565" cy="1809750"/>
          </a:xfrm>
          <a:prstGeom prst="rect">
            <a:avLst/>
          </a:prstGeom>
        </p:spPr>
      </p:pic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8604448" y="5129479"/>
            <a:ext cx="539552" cy="3596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5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16754 0.078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68" y="39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C 0.00364 0.00093 0.00659 0.00324 0.01024 0.0044 C 0.01736 0.00671 0.025 0.00602 0.03211 0.00764 C 0.04583 0.01111 0.05972 0.01667 0.07291 0.0213 C 0.07847 0.02292 0.0842 0.02176 0.08993 0.02222 C 0.09722 0.02407 0.10434 0.02616 0.1118 0.02732 C 0.1184 0.03357 0.12829 0.03588 0.13732 0.03588 " pathEditMode="relative" rAng="0" ptsTypes="ffffff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58" y="178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C -0.01164 -0.0169 -0.01858 -0.0382 -0.02987 -0.05486 C -0.03855 -0.0676 -0.04566 -0.07061 -0.05296 -0.0882 C -0.07327 -0.13866 -0.04271 -0.07894 -0.07101 -0.13357 C -0.08143 -0.15371 -0.09532 -0.1669 -0.10747 -0.1838 C -0.11389 -0.19329 -0.11997 -0.2044 -0.12553 -0.21482 C -0.13091 -0.2375 -0.13577 -0.26297 -0.14375 -0.28403 C -0.15035 -0.30139 -0.15243 -0.3007 -0.15695 -0.31736 C -0.16268 -0.33773 -0.16546 -0.36922 -0.17518 -0.38658 C -0.18091 -0.39699 -0.1915 -0.40371 -0.2 -0.40811 C -0.204 -0.41366 -0.20678 -0.41829 -0.20973 -0.42477 C -0.21094 -0.45857 -0.21077 -0.47153 -0.2165 -0.49885 C -0.21823 -0.51991 -0.21928 -0.53403 -0.23299 -0.54422 C -0.23577 -0.56065 -0.24098 -0.58195 -0.24948 -0.59445 C -0.25139 -0.60255 -0.25296 -0.62061 -0.25608 -0.625 " pathEditMode="relative" rAng="0" ptsTypes="ffffffffffffff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312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L -0.33802 -0.258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0" y="-1291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C 0.01545 -0.03032 0.02916 -0.05694 0.05069 -0.0794 C 0.06111 -0.09028 0.08159 -0.11296 0.08159 -0.11273 C 0.09809 -0.14792 0.11389 -0.18472 0.13541 -0.21389 C 0.15416 -0.23912 0.18125 -0.25023 0.19757 -0.27917 C 0.20625 -0.29421 0.21684 -0.31991 0.22309 -0.33657 C 0.22569 -0.34375 0.22656 -0.35185 0.23003 -0.35833 C 0.2467 -0.38935 0.27517 -0.41042 0.29652 -0.43356 C 0.30121 -0.43866 0.30399 -0.44676 0.30781 -0.45324 C 0.31684 -0.46852 0.32482 -0.4868 0.33455 -0.50093 C 0.34583 -0.51667 0.36441 -0.52847 0.38003 -0.53218 C 0.3908 -0.53171 0.4125 -0.53055 0.4125 -0.53032 " pathEditMode="relative" rAng="0" ptsTypes="fffffffffffA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25" y="-266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C 0.0026 -0.02083 0.0059 -0.01666 0.0191 -0.03518 C 0.03003 -0.05115 0.02066 -0.04375 0.02882 -0.05995 C 0.03125 -0.06527 0.03611 -0.06898 0.03854 -0.07453 C 0.03976 -0.07731 0.04045 -0.08055 0.04219 -0.08287 C 0.04514 -0.08657 0.05191 -0.09328 0.05191 -0.09305 C 0.05799 -0.11666 0.06406 -0.13981 0.07517 -0.16157 C 0.08264 -0.17592 0.09462 -0.18981 0.10399 -0.20277 C 0.11389 -0.2162 0.11892 -0.23333 0.12708 -0.24814 C 0.12917 -0.25185 0.12986 -0.25625 0.13281 -0.25856 C 0.14427 -0.26759 0.1559 -0.28078 0.16389 -0.29375 C 0.1651 -0.29791 0.16597 -0.30231 0.16753 -0.30625 C 0.17049 -0.31342 0.17726 -0.32685 0.17726 -0.32662 C 0.18437 -0.36342 0.21319 -0.36551 0.23889 -0.38287 C 0.24792 -0.38889 0.25 -0.39328 0.25642 -0.40347 C 0.25747 -0.40532 0.26024 -0.40463 0.26215 -0.40555 C 0.26406 -0.40671 0.26562 -0.40902 0.26788 -0.40949 C 0.27292 -0.41041 0.2783 -0.40949 0.28351 -0.40949 " pathEditMode="relative" rAng="0" ptsTypes="fffffffffffffffff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205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37795 -0.237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118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-0.00023 C 0.01615 -0.00856 0.01632 -0.01689 0.01493 -0.02523 C 0.01459 -0.02824 0.01198 -0.03055 0.01111 -0.03356 C 0.00938 -0.03935 0.00868 -0.04583 0.00729 -0.05231 C 0.00625 -0.0574 0.00313 -0.06157 0.00156 -0.06666 C -0.00034 -0.08796 -0.00139 -0.11273 -0.00798 -0.13333 C -0.00972 -0.14652 -0.01267 -0.15764 -0.01562 -0.17083 C -0.01857 -0.18333 -0.01857 -0.19328 -0.02534 -0.20393 C -0.02795 -0.21296 -0.03021 -0.22222 -0.03298 -0.23125 C -0.03524 -0.25115 -0.03819 -0.27245 -0.04444 -0.29143 C -0.04653 -0.31157 -0.04479 -0.33264 -0.05 -0.35185 C -0.05659 -0.37592 -0.05451 -0.36551 -0.05781 -0.3831 C -0.0592 -0.4081 -0.06111 -0.43287 -0.06337 -0.45787 C -0.06232 -0.49351 -0.06423 -0.51666 -0.05781 -0.54745 C -0.05659 -0.55277 -0.05538 -0.55949 -0.05208 -0.56412 C -0.04791 -0.5699 -0.03941 -0.57338 -0.03871 -0.58078 C -0.03767 -0.59537 -0.03871 -0.60995 -0.03871 -0.6243 " pathEditMode="relative" rAng="0" ptsTypes="ffffffffffffffffA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-312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28257" y="4714575"/>
            <a:ext cx="504056" cy="177190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023" y="2348880"/>
            <a:ext cx="1828523" cy="2607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769444"/>
            <a:ext cx="2638272" cy="3717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574703"/>
            <a:ext cx="2834478" cy="20520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40466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какой светофорный сигнал должна перейти Катюша? </a:t>
            </a:r>
          </a:p>
          <a:p>
            <a:r>
              <a:rPr lang="ru-RU" dirty="0"/>
              <a:t>И как она должна это сделать?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65870" y="6309320"/>
            <a:ext cx="778130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3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6 C 0.04896 0.00069 0.09792 0.00092 0.14687 0.00208 C 0.16337 0.00254 0.18038 0.00995 0.19687 0.01203 C 0.21597 0.01458 0.23542 0.0162 0.25451 0.01805 C 0.30798 0.01481 0.35781 0.00671 0.41059 -7.40741E-6 C 0.43281 -0.01019 0.45868 -0.00788 0.48177 -0.01413 C 0.48819 -0.02014 0.49687 -0.02385 0.50451 -0.02639 C 0.51597 -0.02501 0.52569 -0.02431 0.53628 -0.01829 C 0.54045 -0.01598 0.54844 -0.01019 0.54844 -0.01019 C 0.55 -0.00811 0.55121 -0.00579 0.55295 -0.00417 C 0.55434 -0.00302 0.55642 -0.00371 0.55746 -0.00209 C 0.57239 0.01805 0.55364 0.00115 0.56667 0.01203 C 0.57066 0.01898 0.57292 0.02661 0.57726 0.0324 C 0.58142 0.02661 0.58333 0.0199 0.58333 0.01203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58021 0.0141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10" y="6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0"/>
            <a:ext cx="3707904" cy="6858000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1043608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75448" y="692696"/>
            <a:ext cx="47890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Физкультминутка.</a:t>
            </a:r>
          </a:p>
          <a:p>
            <a:pPr algn="ctr"/>
            <a:r>
              <a:rPr lang="ru-RU" b="1" dirty="0"/>
              <a:t>Постовой стоит упрямый </a:t>
            </a:r>
          </a:p>
          <a:p>
            <a:pPr algn="ctr"/>
            <a:r>
              <a:rPr lang="ru-RU" i="1" dirty="0"/>
              <a:t>(шагаем на месте)</a:t>
            </a:r>
          </a:p>
          <a:p>
            <a:pPr algn="ctr"/>
            <a:r>
              <a:rPr lang="ru-RU" sz="2000" b="1" dirty="0"/>
              <a:t>Людям машет: не ходи!</a:t>
            </a:r>
          </a:p>
          <a:p>
            <a:pPr algn="ctr"/>
            <a:r>
              <a:rPr lang="ru-RU" i="1" dirty="0"/>
              <a:t>(движения руками в стороны, вверх, в стороны, вниз)</a:t>
            </a:r>
          </a:p>
          <a:p>
            <a:pPr algn="ctr"/>
            <a:r>
              <a:rPr lang="ru-RU" sz="2000" b="1" dirty="0"/>
              <a:t>Здесь машины едут прямо </a:t>
            </a:r>
          </a:p>
          <a:p>
            <a:pPr algn="ctr"/>
            <a:r>
              <a:rPr lang="ru-RU" i="1" dirty="0"/>
              <a:t>(руки перед собой)</a:t>
            </a:r>
          </a:p>
          <a:p>
            <a:pPr algn="ctr"/>
            <a:r>
              <a:rPr lang="ru-RU" sz="2000" b="1" dirty="0"/>
              <a:t>Пешеход, ты погоди! </a:t>
            </a:r>
          </a:p>
          <a:p>
            <a:pPr algn="ctr"/>
            <a:r>
              <a:rPr lang="ru-RU" i="1" dirty="0"/>
              <a:t>(руки в стороны)</a:t>
            </a:r>
          </a:p>
          <a:p>
            <a:pPr algn="ctr"/>
            <a:r>
              <a:rPr lang="ru-RU" sz="2000" b="1" dirty="0"/>
              <a:t>Посмотрите: улыбнулся </a:t>
            </a:r>
          </a:p>
          <a:p>
            <a:pPr algn="ctr"/>
            <a:r>
              <a:rPr lang="ru-RU" i="1" dirty="0"/>
              <a:t>(руки на пояс)</a:t>
            </a:r>
          </a:p>
          <a:p>
            <a:pPr algn="ctr"/>
            <a:r>
              <a:rPr lang="ru-RU" sz="2000" b="1" dirty="0"/>
              <a:t>Приглашает нас идти </a:t>
            </a:r>
          </a:p>
          <a:p>
            <a:pPr algn="ctr"/>
            <a:r>
              <a:rPr lang="ru-RU" i="1" dirty="0"/>
              <a:t>(шагаем на месте)</a:t>
            </a:r>
          </a:p>
          <a:p>
            <a:pPr algn="ctr"/>
            <a:r>
              <a:rPr lang="ru-RU" sz="2000" b="1" dirty="0"/>
              <a:t>Вы машины не спешите</a:t>
            </a:r>
          </a:p>
          <a:p>
            <a:pPr algn="ctr"/>
            <a:r>
              <a:rPr lang="ru-RU" dirty="0"/>
              <a:t> </a:t>
            </a:r>
            <a:r>
              <a:rPr lang="ru-RU" i="1" dirty="0"/>
              <a:t>(хлопки руками)</a:t>
            </a:r>
          </a:p>
          <a:p>
            <a:pPr algn="ctr"/>
            <a:r>
              <a:rPr lang="ru-RU" sz="2000" b="1" dirty="0"/>
              <a:t>Пешеходов пропустите! </a:t>
            </a:r>
          </a:p>
          <a:p>
            <a:pPr algn="ctr"/>
            <a:r>
              <a:rPr lang="ru-RU" i="1" dirty="0"/>
              <a:t>(прыжки на месте)</a:t>
            </a:r>
          </a:p>
        </p:txBody>
      </p:sp>
    </p:spTree>
    <p:extLst>
      <p:ext uri="{BB962C8B-B14F-4D97-AF65-F5344CB8AC3E}">
        <p14:creationId xmlns:p14="http://schemas.microsoft.com/office/powerpoint/2010/main" val="11162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7128792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1.Как называется место на дороге, по которой переходят пешеходы?</a:t>
            </a:r>
          </a:p>
          <a:p>
            <a:endParaRPr lang="ru-RU" b="1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794321"/>
            <a:ext cx="1296144" cy="46166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1.Обочина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720" y="794320"/>
            <a:ext cx="1296144" cy="46166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2.Лошадь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07904" y="794319"/>
            <a:ext cx="1296144" cy="46166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3.Кочка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794321"/>
            <a:ext cx="1296144" cy="461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4.Зебра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12360" y="6381328"/>
            <a:ext cx="133164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1040" y="1916832"/>
            <a:ext cx="6734408" cy="92333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b="1" dirty="0"/>
              <a:t>2.Как называются люди которые едут на пассажирском сидении?</a:t>
            </a:r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7924" y="2378497"/>
            <a:ext cx="1296144" cy="461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1.Люди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8972" y="2397027"/>
            <a:ext cx="1432908" cy="461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2.Малыши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904" y="2378497"/>
            <a:ext cx="1656184" cy="461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3.Пассажиры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2355462"/>
            <a:ext cx="1440160" cy="461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4.Водители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95736" y="3789040"/>
            <a:ext cx="6282444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3.Как называют дорожные приспособления?</a:t>
            </a:r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267744" y="4236038"/>
            <a:ext cx="1440160" cy="4200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1.Наклейки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98244" y="4236038"/>
            <a:ext cx="1681868" cy="4200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2.Татуировки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24128" y="4236038"/>
            <a:ext cx="1296144" cy="4200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3.Знаки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64288" y="4236038"/>
            <a:ext cx="1296144" cy="4200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4.Карты</a:t>
            </a:r>
          </a:p>
        </p:txBody>
      </p:sp>
    </p:spTree>
    <p:extLst>
      <p:ext uri="{BB962C8B-B14F-4D97-AF65-F5344CB8AC3E}">
        <p14:creationId xmlns:p14="http://schemas.microsoft.com/office/powerpoint/2010/main" val="399767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1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504" y="1343670"/>
            <a:ext cx="4968552" cy="32374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581128"/>
            <a:ext cx="7200800" cy="10772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Зелёный сигнал горит на светофоре!</a:t>
            </a:r>
          </a:p>
          <a:p>
            <a:pPr algn="r"/>
            <a:r>
              <a:rPr lang="ru-RU" sz="3200" b="1" dirty="0"/>
              <a:t>Пошлите пазлы собирать скорее!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33265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Пазлы ПДД.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453336"/>
            <a:ext cx="899592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8.3237E-6 C 0.22065 -0.00602 0.05086 -0.00209 0.50954 -0.00209 " pathEditMode="relative" ptsTypes="f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524" y="5830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26AF01"/>
                </a:solidFill>
              </a:rPr>
              <a:t>Математические задачки Светофорика, </a:t>
            </a:r>
          </a:p>
          <a:p>
            <a:pPr algn="r"/>
            <a:r>
              <a:rPr lang="ru-RU" sz="2400" b="1" dirty="0">
                <a:solidFill>
                  <a:srgbClr val="26AF01"/>
                </a:solidFill>
              </a:rPr>
              <a:t>для Катюшки</a:t>
            </a:r>
            <a:r>
              <a:rPr lang="ru-RU" sz="2000" b="1" dirty="0">
                <a:solidFill>
                  <a:srgbClr val="26AF01"/>
                </a:solidFill>
              </a:rPr>
              <a:t>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3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" y="2996952"/>
            <a:ext cx="2638272" cy="3717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524" y="889297"/>
            <a:ext cx="4428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1задачка: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На стоянке стояло 8машин, три от них уехало. Сколько машин осталось?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7984" y="1393952"/>
            <a:ext cx="44284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2задачка: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На пешеходном переходе  дожидались зелёного сигнала светофора пятеро пешеходов, к ним подошли ещё двое . Сколько всего пешеходов переходило улицу?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3348974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3 задачка: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Пятеро ребят играли на проезжей части дороги . Трое ушли домой. Остальные ребята остались играть на дороге.</a:t>
            </a:r>
          </a:p>
          <a:p>
            <a:pPr algn="ctr"/>
            <a:r>
              <a:rPr lang="ru-RU" b="1" dirty="0">
                <a:solidFill>
                  <a:schemeClr val="tx2"/>
                </a:solidFill>
              </a:rPr>
              <a:t>Сколько ребят поступило правильно?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683568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6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58021 0.0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10" y="6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320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Руководитель</cp:lastModifiedBy>
  <cp:revision>43</cp:revision>
  <dcterms:created xsi:type="dcterms:W3CDTF">2022-09-24T12:01:32Z</dcterms:created>
  <dcterms:modified xsi:type="dcterms:W3CDTF">2022-10-04T13:10:21Z</dcterms:modified>
</cp:coreProperties>
</file>