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3" r:id="rId7"/>
    <p:sldId id="264" r:id="rId8"/>
    <p:sldId id="259" r:id="rId9"/>
    <p:sldId id="262" r:id="rId10"/>
    <p:sldId id="275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FF21"/>
    <a:srgbClr val="FF66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2" autoAdjust="0"/>
    <p:restoredTop sz="94660"/>
  </p:normalViewPr>
  <p:slideViewPr>
    <p:cSldViewPr snapToGrid="0">
      <p:cViewPr varScale="1">
        <p:scale>
          <a:sx n="71" d="100"/>
          <a:sy n="71" d="100"/>
        </p:scale>
        <p:origin x="114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80B8-7208-4881-BA1F-CDD5246AF943}" type="datetimeFigureOut">
              <a:rPr lang="ru-RU" smtClean="0"/>
              <a:t>25.10.2021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BA8B-4FBF-4BA8-A344-E49B5407A3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2971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80B8-7208-4881-BA1F-CDD5246AF943}" type="datetimeFigureOut">
              <a:rPr lang="ru-RU" smtClean="0"/>
              <a:t>25.10.2021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BA8B-4FBF-4BA8-A344-E49B5407A3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026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80B8-7208-4881-BA1F-CDD5246AF943}" type="datetimeFigureOut">
              <a:rPr lang="ru-RU" smtClean="0"/>
              <a:t>25.10.2021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BA8B-4FBF-4BA8-A344-E49B5407A3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53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80B8-7208-4881-BA1F-CDD5246AF943}" type="datetimeFigureOut">
              <a:rPr lang="ru-RU" smtClean="0"/>
              <a:t>25.10.2021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BA8B-4FBF-4BA8-A344-E49B5407A3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4156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80B8-7208-4881-BA1F-CDD5246AF943}" type="datetimeFigureOut">
              <a:rPr lang="ru-RU" smtClean="0"/>
              <a:t>25.10.2021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BA8B-4FBF-4BA8-A344-E49B5407A3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7812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80B8-7208-4881-BA1F-CDD5246AF943}" type="datetimeFigureOut">
              <a:rPr lang="ru-RU" smtClean="0"/>
              <a:t>25.10.2021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BA8B-4FBF-4BA8-A344-E49B5407A3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6756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80B8-7208-4881-BA1F-CDD5246AF943}" type="datetimeFigureOut">
              <a:rPr lang="ru-RU" smtClean="0"/>
              <a:t>25.10.2021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BA8B-4FBF-4BA8-A344-E49B5407A3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4534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80B8-7208-4881-BA1F-CDD5246AF943}" type="datetimeFigureOut">
              <a:rPr lang="ru-RU" smtClean="0"/>
              <a:t>25.10.2021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BA8B-4FBF-4BA8-A344-E49B5407A3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2132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80B8-7208-4881-BA1F-CDD5246AF943}" type="datetimeFigureOut">
              <a:rPr lang="ru-RU" smtClean="0"/>
              <a:t>25.10.2021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BA8B-4FBF-4BA8-A344-E49B5407A3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872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80B8-7208-4881-BA1F-CDD5246AF943}" type="datetimeFigureOut">
              <a:rPr lang="ru-RU" smtClean="0"/>
              <a:t>25.10.2021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BA8B-4FBF-4BA8-A344-E49B5407A3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081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80B8-7208-4881-BA1F-CDD5246AF943}" type="datetimeFigureOut">
              <a:rPr lang="ru-RU" smtClean="0"/>
              <a:t>25.10.2021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ABA8B-4FBF-4BA8-A344-E49B5407A3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4194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980B8-7208-4881-BA1F-CDD5246AF943}" type="datetimeFigureOut">
              <a:rPr lang="ru-RU" smtClean="0"/>
              <a:t>25.10.2021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ABA8B-4FBF-4BA8-A344-E49B5407A3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528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3.png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microsoft.com/office/2007/relationships/hdphoto" Target="../media/hdphoto6.wdp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0" Type="http://schemas.microsoft.com/office/2007/relationships/hdphoto" Target="../media/hdphoto9.wdp"/><Relationship Id="rId4" Type="http://schemas.microsoft.com/office/2007/relationships/hdphoto" Target="../media/hdphoto7.wdp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25.png"/><Relationship Id="rId18" Type="http://schemas.microsoft.com/office/2007/relationships/hdphoto" Target="../media/hdphoto13.wdp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12" Type="http://schemas.microsoft.com/office/2007/relationships/hdphoto" Target="../media/hdphoto7.wdp"/><Relationship Id="rId17" Type="http://schemas.openxmlformats.org/officeDocument/2006/relationships/image" Target="../media/image27.png"/><Relationship Id="rId2" Type="http://schemas.openxmlformats.org/officeDocument/2006/relationships/image" Target="../media/image19.jpg"/><Relationship Id="rId16" Type="http://schemas.microsoft.com/office/2007/relationships/hdphoto" Target="../media/hdphoto12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5" Type="http://schemas.openxmlformats.org/officeDocument/2006/relationships/image" Target="../media/image26.png"/><Relationship Id="rId10" Type="http://schemas.microsoft.com/office/2007/relationships/hdphoto" Target="../media/hdphoto8.wdp"/><Relationship Id="rId4" Type="http://schemas.microsoft.com/office/2007/relationships/hdphoto" Target="../media/hdphoto1.wdp"/><Relationship Id="rId9" Type="http://schemas.openxmlformats.org/officeDocument/2006/relationships/image" Target="../media/image23.png"/><Relationship Id="rId1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microsoft.com/office/2007/relationships/hdphoto" Target="../media/hdphoto8.wdp"/><Relationship Id="rId2" Type="http://schemas.openxmlformats.org/officeDocument/2006/relationships/image" Target="../media/image30.jpg"/><Relationship Id="rId16" Type="http://schemas.microsoft.com/office/2007/relationships/hdphoto" Target="../media/hdphoto1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11" Type="http://schemas.openxmlformats.org/officeDocument/2006/relationships/image" Target="../media/image35.png"/><Relationship Id="rId5" Type="http://schemas.openxmlformats.org/officeDocument/2006/relationships/image" Target="../media/image32.png"/><Relationship Id="rId15" Type="http://schemas.openxmlformats.org/officeDocument/2006/relationships/image" Target="../media/image37.png"/><Relationship Id="rId10" Type="http://schemas.microsoft.com/office/2007/relationships/hdphoto" Target="../media/hdphoto15.wdp"/><Relationship Id="rId4" Type="http://schemas.microsoft.com/office/2007/relationships/hdphoto" Target="../media/hdphoto14.wdp"/><Relationship Id="rId9" Type="http://schemas.openxmlformats.org/officeDocument/2006/relationships/image" Target="../media/image34.png"/><Relationship Id="rId1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fif"/><Relationship Id="rId1" Type="http://schemas.openxmlformats.org/officeDocument/2006/relationships/slideLayout" Target="../slideLayouts/slideLayout2.xml"/><Relationship Id="rId4" Type="http://schemas.microsoft.com/office/2007/relationships/hdphoto" Target="../media/hdphoto17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3.png"/><Relationship Id="rId10" Type="http://schemas.microsoft.com/office/2007/relationships/hdphoto" Target="../media/hdphoto18.wdp"/><Relationship Id="rId4" Type="http://schemas.microsoft.com/office/2007/relationships/hdphoto" Target="../media/hdphoto9.wdp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f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9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5.png"/><Relationship Id="rId3" Type="http://schemas.openxmlformats.org/officeDocument/2006/relationships/image" Target="../media/image50.png"/><Relationship Id="rId7" Type="http://schemas.openxmlformats.org/officeDocument/2006/relationships/image" Target="../media/image6.png"/><Relationship Id="rId12" Type="http://schemas.microsoft.com/office/2007/relationships/hdphoto" Target="../media/hdphoto9.wdp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42.png"/><Relationship Id="rId5" Type="http://schemas.openxmlformats.org/officeDocument/2006/relationships/image" Target="../media/image51.png"/><Relationship Id="rId10" Type="http://schemas.microsoft.com/office/2007/relationships/hdphoto" Target="../media/hdphoto10.wdp"/><Relationship Id="rId4" Type="http://schemas.microsoft.com/office/2007/relationships/hdphoto" Target="../media/hdphoto20.wdp"/><Relationship Id="rId9" Type="http://schemas.openxmlformats.org/officeDocument/2006/relationships/image" Target="../media/image44.png"/><Relationship Id="rId14" Type="http://schemas.microsoft.com/office/2007/relationships/hdphoto" Target="../media/hdphoto8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7.xml"/><Relationship Id="rId4" Type="http://schemas.microsoft.com/office/2007/relationships/hdphoto" Target="../media/hdphoto21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microsoft.com/office/2007/relationships/hdphoto" Target="../media/hdphoto10.wdp"/><Relationship Id="rId3" Type="http://schemas.microsoft.com/office/2007/relationships/hdphoto" Target="../media/hdphoto22.wdp"/><Relationship Id="rId7" Type="http://schemas.microsoft.com/office/2007/relationships/hdphoto" Target="../media/hdphoto5.wdp"/><Relationship Id="rId12" Type="http://schemas.openxmlformats.org/officeDocument/2006/relationships/image" Target="../media/image4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microsoft.com/office/2007/relationships/hdphoto" Target="../media/hdphoto1.wdp"/><Relationship Id="rId5" Type="http://schemas.microsoft.com/office/2007/relationships/hdphoto" Target="../media/hdphoto4.wdp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microsoft.com/office/2007/relationships/hdphoto" Target="../media/hdphoto23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14.wdp"/><Relationship Id="rId3" Type="http://schemas.microsoft.com/office/2007/relationships/hdphoto" Target="../media/hdphoto22.wdp"/><Relationship Id="rId7" Type="http://schemas.microsoft.com/office/2007/relationships/hdphoto" Target="../media/hdphoto5.wdp"/><Relationship Id="rId12" Type="http://schemas.openxmlformats.org/officeDocument/2006/relationships/image" Target="../media/image3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microsoft.com/office/2007/relationships/hdphoto" Target="../media/hdphoto24.wdp"/><Relationship Id="rId5" Type="http://schemas.microsoft.com/office/2007/relationships/hdphoto" Target="../media/hdphoto19.wdp"/><Relationship Id="rId10" Type="http://schemas.openxmlformats.org/officeDocument/2006/relationships/image" Target="../media/image58.png"/><Relationship Id="rId4" Type="http://schemas.openxmlformats.org/officeDocument/2006/relationships/image" Target="../media/image48.png"/><Relationship Id="rId9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microsoft.com/office/2007/relationships/hdphoto" Target="../media/hdphoto5.wdp"/><Relationship Id="rId7" Type="http://schemas.microsoft.com/office/2007/relationships/hdphoto" Target="../media/hdphoto1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microsoft.com/office/2007/relationships/hdphoto" Target="../media/hdphoto10.wdp"/><Relationship Id="rId5" Type="http://schemas.microsoft.com/office/2007/relationships/hdphoto" Target="../media/hdphoto14.wdp"/><Relationship Id="rId10" Type="http://schemas.openxmlformats.org/officeDocument/2006/relationships/image" Target="../media/image44.png"/><Relationship Id="rId4" Type="http://schemas.openxmlformats.org/officeDocument/2006/relationships/image" Target="../media/image31.png"/><Relationship Id="rId9" Type="http://schemas.microsoft.com/office/2007/relationships/hdphoto" Target="../media/hdphoto24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microsoft.com/office/2007/relationships/hdphoto" Target="../media/hdphoto22.wdp"/><Relationship Id="rId18" Type="http://schemas.openxmlformats.org/officeDocument/2006/relationships/image" Target="../media/image61.png"/><Relationship Id="rId3" Type="http://schemas.microsoft.com/office/2007/relationships/hdphoto" Target="../media/hdphoto24.wdp"/><Relationship Id="rId7" Type="http://schemas.microsoft.com/office/2007/relationships/hdphoto" Target="../media/hdphoto4.wdp"/><Relationship Id="rId12" Type="http://schemas.openxmlformats.org/officeDocument/2006/relationships/image" Target="../media/image56.png"/><Relationship Id="rId17" Type="http://schemas.microsoft.com/office/2007/relationships/hdphoto" Target="../media/hdphoto14.wdp"/><Relationship Id="rId2" Type="http://schemas.openxmlformats.org/officeDocument/2006/relationships/image" Target="../media/image58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microsoft.com/office/2007/relationships/hdphoto" Target="../media/hdphoto25.wdp"/><Relationship Id="rId5" Type="http://schemas.microsoft.com/office/2007/relationships/hdphoto" Target="../media/hdphoto1.wdp"/><Relationship Id="rId15" Type="http://schemas.microsoft.com/office/2007/relationships/hdphoto" Target="../media/hdphoto26.wdp"/><Relationship Id="rId10" Type="http://schemas.openxmlformats.org/officeDocument/2006/relationships/image" Target="../media/image59.png"/><Relationship Id="rId19" Type="http://schemas.microsoft.com/office/2007/relationships/hdphoto" Target="../media/hdphoto27.wdp"/><Relationship Id="rId4" Type="http://schemas.openxmlformats.org/officeDocument/2006/relationships/image" Target="../media/image4.png"/><Relationship Id="rId9" Type="http://schemas.microsoft.com/office/2007/relationships/hdphoto" Target="../media/hdphoto19.wdp"/><Relationship Id="rId1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microsoft.com/office/2007/relationships/hdphoto" Target="../media/hdphoto8.wdp"/><Relationship Id="rId18" Type="http://schemas.openxmlformats.org/officeDocument/2006/relationships/image" Target="../media/image43.png"/><Relationship Id="rId3" Type="http://schemas.microsoft.com/office/2007/relationships/hdphoto" Target="../media/hdphoto10.wdp"/><Relationship Id="rId21" Type="http://schemas.microsoft.com/office/2007/relationships/hdphoto" Target="../media/hdphoto13.wdp"/><Relationship Id="rId7" Type="http://schemas.microsoft.com/office/2007/relationships/hdphoto" Target="../media/hdphoto1.wdp"/><Relationship Id="rId12" Type="http://schemas.openxmlformats.org/officeDocument/2006/relationships/image" Target="../media/image35.png"/><Relationship Id="rId17" Type="http://schemas.microsoft.com/office/2007/relationships/hdphoto" Target="../media/hdphoto18.wdp"/><Relationship Id="rId2" Type="http://schemas.openxmlformats.org/officeDocument/2006/relationships/image" Target="../media/image44.png"/><Relationship Id="rId16" Type="http://schemas.openxmlformats.org/officeDocument/2006/relationships/image" Target="../media/image45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microsoft.com/office/2007/relationships/hdphoto" Target="../media/hdphoto7.wdp"/><Relationship Id="rId5" Type="http://schemas.microsoft.com/office/2007/relationships/hdphoto" Target="../media/hdphoto9.wdp"/><Relationship Id="rId15" Type="http://schemas.microsoft.com/office/2007/relationships/hdphoto" Target="../media/hdphoto20.wdp"/><Relationship Id="rId10" Type="http://schemas.openxmlformats.org/officeDocument/2006/relationships/image" Target="../media/image51.png"/><Relationship Id="rId19" Type="http://schemas.microsoft.com/office/2007/relationships/hdphoto" Target="../media/hdphoto12.wdp"/><Relationship Id="rId4" Type="http://schemas.openxmlformats.org/officeDocument/2006/relationships/image" Target="../media/image42.png"/><Relationship Id="rId9" Type="http://schemas.microsoft.com/office/2007/relationships/hdphoto" Target="../media/hdphoto28.wdp"/><Relationship Id="rId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33130" y="1526462"/>
            <a:ext cx="972573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8000" b="1" cap="none" spc="0" dirty="0">
                <a:ln/>
                <a:solidFill>
                  <a:schemeClr val="accent4"/>
                </a:solidFill>
                <a:effectLst/>
              </a:rPr>
              <a:t>Жили – были Овощи.</a:t>
            </a:r>
          </a:p>
        </p:txBody>
      </p:sp>
    </p:spTree>
    <p:extLst>
      <p:ext uri="{BB962C8B-B14F-4D97-AF65-F5344CB8AC3E}">
        <p14:creationId xmlns:p14="http://schemas.microsoft.com/office/powerpoint/2010/main" val="10148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1" r="2490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74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68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89762">
            <a:off x="3007913" y="2569588"/>
            <a:ext cx="2286000" cy="304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9" b="100000" l="43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25729">
            <a:off x="-1079543" y="1366591"/>
            <a:ext cx="5397151" cy="44261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9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84087">
            <a:off x="5807175" y="3351775"/>
            <a:ext cx="3173486" cy="292514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800100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Дорогие ребята!</a:t>
            </a:r>
          </a:p>
          <a:p>
            <a:pPr algn="ctr"/>
            <a:r>
              <a:rPr lang="ru-RU" sz="28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Я,</a:t>
            </a:r>
            <a:r>
              <a:rPr lang="ru-RU" sz="28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дедушка старенький…</a:t>
            </a:r>
          </a:p>
          <a:p>
            <a:pPr algn="ctr"/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Вот ведь какое не счастье, я со всем забыл какое семечко посадил на своей грядке</a:t>
            </a:r>
            <a:r>
              <a:rPr lang="ru-RU" sz="28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???</a:t>
            </a:r>
          </a:p>
        </p:txBody>
      </p:sp>
    </p:spTree>
    <p:extLst>
      <p:ext uri="{BB962C8B-B14F-4D97-AF65-F5344CB8AC3E}">
        <p14:creationId xmlns:p14="http://schemas.microsoft.com/office/powerpoint/2010/main" val="226882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0" t="4876" r="6470" b="5964"/>
          <a:stretch/>
        </p:blipFill>
        <p:spPr>
          <a:xfrm>
            <a:off x="0" y="0"/>
            <a:ext cx="12191999" cy="6857999"/>
          </a:xfrm>
        </p:spPr>
      </p:pic>
      <p:sp>
        <p:nvSpPr>
          <p:cNvPr id="5" name="Прямоугольник 4"/>
          <p:cNvSpPr/>
          <p:nvPr/>
        </p:nvSpPr>
        <p:spPr>
          <a:xfrm>
            <a:off x="6095999" y="413142"/>
            <a:ext cx="5775314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Как-то летом, при погоде…</a:t>
            </a:r>
          </a:p>
          <a:p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Как-то летом, при погоде,</a:t>
            </a:r>
            <a:b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Во саду ли, огороде,</a:t>
            </a:r>
            <a:b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Взяв лопату, сбросив кепку,</a:t>
            </a:r>
            <a:b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Посадил Дед чудо-репку.</a:t>
            </a:r>
          </a:p>
          <a:p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Она выросла большая,</a:t>
            </a:r>
            <a:b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Преогромная такая.</a:t>
            </a:r>
            <a:b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Стал дед тянуть её из грядки,</a:t>
            </a:r>
            <a:b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Но случилась неполадка.</a:t>
            </a:r>
            <a:b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Тянет-потянет, а вытянуть не может.</a:t>
            </a:r>
          </a:p>
        </p:txBody>
      </p:sp>
    </p:spTree>
    <p:extLst>
      <p:ext uri="{BB962C8B-B14F-4D97-AF65-F5344CB8AC3E}">
        <p14:creationId xmlns:p14="http://schemas.microsoft.com/office/powerpoint/2010/main" val="1469485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408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286" r="99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389" y="1089242"/>
            <a:ext cx="6505303" cy="538189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18233" y="224135"/>
            <a:ext cx="4668464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 </a:t>
            </a:r>
            <a:r>
              <a:rPr lang="ru-RU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А бабка занята: капусту солит на зиму. Поможем ей капусту посолить. Пальчиковая игра: «Мы капусту солили» Тук! Тук! Тук! Тук! (Ритмичные удары ребром ладоней по столу.) Раздается в доме стук. Мы капусту нарубили, Перетерли, (Хватательные движения обеими руками.) Посолили (Указательный и средний пальцы трутся о большой.) И набили плотно в кадку. (Удары кулачком об ладошку.) Все теперь у нас в порядке. (Отряхивают руки.)</a:t>
            </a:r>
            <a:endParaRPr lang="ru-RU" sz="6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56446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" r="2995"/>
          <a:stretch/>
        </p:blipFill>
        <p:spPr>
          <a:xfrm>
            <a:off x="0" y="0"/>
            <a:ext cx="12192000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5591381" y="117693"/>
            <a:ext cx="5762419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Прибежала бабка. Бабка за дедку, дедка за репку: тянут – потянут: и – и – и – и. Вытянуть не могут. Позвали внучку.</a:t>
            </a:r>
            <a:endParaRPr lang="ru-RU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7490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5" b="99063" l="816" r="991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789" y="658906"/>
            <a:ext cx="3724836" cy="57956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3556747"/>
            <a:ext cx="428625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2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119" y="3902770"/>
            <a:ext cx="1755373" cy="14987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24148">
            <a:off x="2711638" y="1384177"/>
            <a:ext cx="2929277" cy="276510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33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919" y="1677813"/>
            <a:ext cx="2573941" cy="30169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06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478" y="4320746"/>
            <a:ext cx="1999405" cy="17972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8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47"/>
            <a:ext cx="9899694" cy="622006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504545" y="238963"/>
            <a:ext cx="545299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Игра чудесный мешочек.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822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33"/>
            <a:ext cx="12192000" cy="68156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6250" l="0" r="99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8208">
            <a:off x="5507355" y="732621"/>
            <a:ext cx="3438174" cy="42430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76196" l="109" r="993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5364">
            <a:off x="1114796" y="-181424"/>
            <a:ext cx="7356675" cy="7289110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86500" l="0" r="99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05481">
            <a:off x="293705" y="198924"/>
            <a:ext cx="4351338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20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522" y="2577125"/>
            <a:ext cx="2584404" cy="27954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231" r="859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47425" y="4719568"/>
            <a:ext cx="2747961" cy="10366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5313" b="100000" l="0" r="775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50256">
            <a:off x="5671894" y="3634567"/>
            <a:ext cx="2816853" cy="253200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406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009" y="3742001"/>
            <a:ext cx="2328847" cy="304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87917" l="262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246" y="178262"/>
            <a:ext cx="6429375" cy="573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2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130"/>
            <a:ext cx="12192000" cy="6952129"/>
          </a:xfrm>
        </p:spPr>
      </p:pic>
      <p:sp>
        <p:nvSpPr>
          <p:cNvPr id="5" name="Прямоугольник 4"/>
          <p:cNvSpPr/>
          <p:nvPr/>
        </p:nvSpPr>
        <p:spPr>
          <a:xfrm>
            <a:off x="2457374" y="0"/>
            <a:ext cx="67153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>
                <a:ln/>
                <a:solidFill>
                  <a:schemeClr val="accent4"/>
                </a:solidFill>
                <a:effectLst/>
              </a:rPr>
              <a:t>Физкультурная пауза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06823" y="1017460"/>
            <a:ext cx="1082488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FF0000"/>
                </a:solidFill>
                <a:latin typeface="Open Sans"/>
              </a:rPr>
              <a:t>                         Массаж Су Джок </a:t>
            </a:r>
            <a:r>
              <a:rPr lang="ru-RU" sz="2800" b="1" i="1" dirty="0">
                <a:solidFill>
                  <a:srgbClr val="FF0000"/>
                </a:solidFill>
                <a:latin typeface="Open Sans"/>
              </a:rPr>
              <a:t>«В огороде»</a:t>
            </a:r>
            <a:r>
              <a:rPr lang="ru-RU" sz="3200" b="1" i="1" dirty="0">
                <a:solidFill>
                  <a:srgbClr val="FF0000"/>
                </a:solidFill>
                <a:latin typeface="Open Sans"/>
              </a:rPr>
              <a:t>             </a:t>
            </a:r>
          </a:p>
          <a:p>
            <a:r>
              <a:rPr lang="ru-RU" sz="2800" b="1" i="1" dirty="0">
                <a:solidFill>
                  <a:srgbClr val="FF0000"/>
                </a:solidFill>
              </a:rPr>
              <a:t>В огород пойдем, урожай соберем.                   Маршируют.</a:t>
            </a:r>
            <a:br>
              <a:rPr lang="ru-RU" sz="2800" b="1" i="1" dirty="0">
                <a:solidFill>
                  <a:srgbClr val="FF0000"/>
                </a:solidFill>
              </a:rPr>
            </a:br>
            <a:r>
              <a:rPr lang="ru-RU" sz="2800" b="1" i="1" dirty="0">
                <a:solidFill>
                  <a:srgbClr val="FF0000"/>
                </a:solidFill>
              </a:rPr>
              <a:t>Мы морковки натаскаем                                     «Таскают».</a:t>
            </a:r>
            <a:br>
              <a:rPr lang="ru-RU" sz="2800" b="1" i="1" dirty="0">
                <a:solidFill>
                  <a:srgbClr val="FF0000"/>
                </a:solidFill>
              </a:rPr>
            </a:br>
            <a:r>
              <a:rPr lang="ru-RU" sz="2800" b="1" i="1" dirty="0">
                <a:solidFill>
                  <a:srgbClr val="FF0000"/>
                </a:solidFill>
              </a:rPr>
              <a:t>И картошки накопаем.                                         «Копают».</a:t>
            </a:r>
            <a:br>
              <a:rPr lang="ru-RU" sz="2800" b="1" i="1" dirty="0">
                <a:solidFill>
                  <a:srgbClr val="FF0000"/>
                </a:solidFill>
              </a:rPr>
            </a:br>
            <a:r>
              <a:rPr lang="ru-RU" sz="2800" b="1" i="1" dirty="0">
                <a:solidFill>
                  <a:srgbClr val="FF0000"/>
                </a:solidFill>
              </a:rPr>
              <a:t>Срежем мы кочан капусты,                                 «Срезают».</a:t>
            </a:r>
            <a:br>
              <a:rPr lang="ru-RU" sz="2800" b="1" i="1" dirty="0">
                <a:solidFill>
                  <a:srgbClr val="FF0000"/>
                </a:solidFill>
              </a:rPr>
            </a:br>
            <a:r>
              <a:rPr lang="ru-RU" sz="2800" b="1" i="1" dirty="0">
                <a:solidFill>
                  <a:srgbClr val="FF0000"/>
                </a:solidFill>
              </a:rPr>
              <a:t>Круглый, сочный,</a:t>
            </a:r>
          </a:p>
          <a:p>
            <a:r>
              <a:rPr lang="ru-RU" sz="2800" b="1" i="1" dirty="0">
                <a:solidFill>
                  <a:srgbClr val="FF0000"/>
                </a:solidFill>
              </a:rPr>
              <a:t>Очень вкусный,                                                      Показывают круг руками 3 раза.</a:t>
            </a:r>
            <a:br>
              <a:rPr lang="ru-RU" sz="2800" b="1" i="1" dirty="0">
                <a:solidFill>
                  <a:srgbClr val="FF0000"/>
                </a:solidFill>
              </a:rPr>
            </a:br>
            <a:r>
              <a:rPr lang="ru-RU" sz="2800" b="1" i="1" dirty="0">
                <a:solidFill>
                  <a:srgbClr val="FF0000"/>
                </a:solidFill>
              </a:rPr>
              <a:t>И лучка нарвем немножко                                 «Рвут».</a:t>
            </a:r>
            <a:br>
              <a:rPr lang="ru-RU" sz="2800" b="1" i="1" dirty="0">
                <a:solidFill>
                  <a:srgbClr val="FF0000"/>
                </a:solidFill>
              </a:rPr>
            </a:br>
            <a:r>
              <a:rPr lang="ru-RU" sz="2800" b="1" i="1" dirty="0">
                <a:solidFill>
                  <a:srgbClr val="FF0000"/>
                </a:solidFill>
              </a:rPr>
              <a:t>И вернёмся по дорожке.                                      Маршируют.</a:t>
            </a:r>
          </a:p>
          <a:p>
            <a:r>
              <a:rPr lang="ru-RU" sz="2000" dirty="0">
                <a:solidFill>
                  <a:srgbClr val="FF000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6752979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1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" t="1176" r="2016" b="9020"/>
          <a:stretch/>
        </p:blipFill>
        <p:spPr>
          <a:xfrm>
            <a:off x="0" y="0"/>
            <a:ext cx="12192000" cy="6858000"/>
          </a:xfrm>
        </p:spPr>
      </p:pic>
      <p:sp>
        <p:nvSpPr>
          <p:cNvPr id="15" name="Прямоугольник 14"/>
          <p:cNvSpPr/>
          <p:nvPr/>
        </p:nvSpPr>
        <p:spPr>
          <a:xfrm>
            <a:off x="601291" y="3429000"/>
            <a:ext cx="1121867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Прибежала внучка. Внучка за бабку, бабка за дедку, дедка за репку. Тянут – потянут: и – и – и – и… Вытянуть не могут. Позвали Жучку.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3693843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700591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063" l="889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6431">
            <a:off x="8804670" y="2551017"/>
            <a:ext cx="3496514" cy="53227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21" b="99063" l="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19" y="1604683"/>
            <a:ext cx="2662518" cy="33483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25" b="100000" l="0" r="993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830" y="2931461"/>
            <a:ext cx="2036950" cy="20215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750" l="0" r="99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927" y="2973657"/>
            <a:ext cx="2070847" cy="207084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66" y="4685913"/>
            <a:ext cx="2366682" cy="22725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2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83476">
            <a:off x="159272" y="3761931"/>
            <a:ext cx="2436286" cy="256514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00" b="100000" l="400" r="99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184" y="4285127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459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32812"/>
          </a:xfrm>
        </p:spPr>
      </p:pic>
    </p:spTree>
    <p:extLst>
      <p:ext uri="{BB962C8B-B14F-4D97-AF65-F5344CB8AC3E}">
        <p14:creationId xmlns:p14="http://schemas.microsoft.com/office/powerpoint/2010/main" val="392651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576"/>
            <a:ext cx="12192000" cy="675042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392" y="2393576"/>
            <a:ext cx="4324350" cy="367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89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822"/>
            <a:ext cx="3012141" cy="27075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768" y="563745"/>
            <a:ext cx="1664619" cy="1969218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688" l="306" r="990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4494"/>
            <a:ext cx="3114675" cy="3048000"/>
          </a:xfrm>
        </p:spPr>
      </p:pic>
      <p:pic>
        <p:nvPicPr>
          <p:cNvPr id="9" name="Объект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688" l="306" r="990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206" y="4150962"/>
            <a:ext cx="1739713" cy="164053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457" l="0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063" y="1783251"/>
            <a:ext cx="6858000" cy="542740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457" l="0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990" y="3980329"/>
            <a:ext cx="3347330" cy="264906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702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84" y="54077"/>
            <a:ext cx="3961767" cy="369764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702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704" y="707127"/>
            <a:ext cx="2223568" cy="207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13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26416730"/>
      </p:ext>
    </p:extLst>
  </p:cSld>
  <p:clrMapOvr>
    <a:masterClrMapping/>
  </p:clrMapOvr>
  <p:transition spd="slow">
    <p:comb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14" y="433107"/>
            <a:ext cx="4656791" cy="599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7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6279"/>
            <a:ext cx="12191999" cy="6952129"/>
          </a:xfr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7" b="100000" l="222" r="99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043" y="4543344"/>
            <a:ext cx="4450977" cy="296731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6272">
            <a:off x="2690435" y="4865086"/>
            <a:ext cx="2393107" cy="17960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9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3522">
            <a:off x="8923356" y="2256169"/>
            <a:ext cx="3173486" cy="292514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4800" y="260448"/>
            <a:ext cx="319143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FF6600"/>
                </a:solidFill>
              </a:rPr>
              <a:t>Красная девица</a:t>
            </a:r>
          </a:p>
          <a:p>
            <a:r>
              <a:rPr lang="ru-RU" sz="2800" b="1" i="1" dirty="0">
                <a:solidFill>
                  <a:srgbClr val="FF6600"/>
                </a:solidFill>
              </a:rPr>
              <a:t>Сидит в темнице,</a:t>
            </a:r>
          </a:p>
          <a:p>
            <a:r>
              <a:rPr lang="ru-RU" sz="2800" b="1" i="1" dirty="0">
                <a:solidFill>
                  <a:srgbClr val="FF6600"/>
                </a:solidFill>
              </a:rPr>
              <a:t>А коса – на улице.</a:t>
            </a:r>
          </a:p>
          <a:p>
            <a:r>
              <a:rPr lang="ru-RU" sz="2800" b="1" i="1" dirty="0">
                <a:solidFill>
                  <a:srgbClr val="FF6600"/>
                </a:solidFill>
              </a:rPr>
              <a:t>(Морковь)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457" l="0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034" y="-511235"/>
            <a:ext cx="3347330" cy="337521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2910" y="2498142"/>
            <a:ext cx="380776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 длинный и зеленый,</a:t>
            </a:r>
            <a:br>
              <a:rPr lang="ru-RU" sz="28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Вкусный и соленный,</a:t>
            </a:r>
            <a:br>
              <a:rPr lang="ru-RU" sz="28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Вкусный и сырой.</a:t>
            </a:r>
            <a:br>
              <a:rPr lang="ru-RU" sz="28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Кто же я такой?</a:t>
            </a:r>
            <a:br>
              <a:rPr lang="ru-RU" sz="28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(Огурец)</a:t>
            </a:r>
            <a:b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800" b="1" i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2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37" y="2529594"/>
            <a:ext cx="1664619" cy="196921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377794" y="85302"/>
            <a:ext cx="4854389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Уродилась я на славу:</a:t>
            </a:r>
            <a:b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Голова бела, кудрява.</a:t>
            </a:r>
            <a:b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Кто любит щи –</a:t>
            </a:r>
            <a:b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Меня ищи!</a:t>
            </a:r>
            <a:b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(Капуста)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931" y="90289"/>
            <a:ext cx="2366682" cy="227255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322229" y="2591160"/>
            <a:ext cx="6096000" cy="221599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Круглый бок, желтый бок –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Сидит на грядке колобок.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земле приросла крепко.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 же это?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(Репка)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21021" y="4749378"/>
            <a:ext cx="4078941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Неказиста, шишковата,</a:t>
            </a:r>
            <a:b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придет на стол она,</a:t>
            </a:r>
            <a:b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Скажут весело ребята:</a:t>
            </a:r>
            <a:b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«Ну, рассыпчата, вкусна! »</a:t>
            </a:r>
            <a:b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(Картошка)</a:t>
            </a:r>
            <a:b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b="1" i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373350" y="5196007"/>
            <a:ext cx="6096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Голова на ножке,</a:t>
            </a:r>
            <a:b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голове – горошки.</a:t>
            </a:r>
            <a:b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(Горох)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40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2719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4395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663" l="0" r="99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625" y="0"/>
            <a:ext cx="7399056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183794"/>
            <a:ext cx="8216153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TriangleInverted">
              <a:avLst/>
            </a:prstTxWarp>
            <a:spAutoFit/>
          </a:bodyPr>
          <a:lstStyle/>
          <a:p>
            <a:pPr algn="ctr"/>
            <a:r>
              <a:rPr lang="ru-RU" sz="138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Молодцы</a:t>
            </a:r>
            <a:r>
              <a:rPr lang="ru-RU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2775448" y="1706416"/>
            <a:ext cx="1137260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>
                <a:ln/>
                <a:solidFill>
                  <a:srgbClr val="FFFF00"/>
                </a:solidFill>
                <a:effectLst/>
              </a:rPr>
              <a:t>А в подарок вам </a:t>
            </a:r>
          </a:p>
          <a:p>
            <a:pPr algn="ctr"/>
            <a:r>
              <a:rPr lang="ru-RU" sz="5400" b="1" dirty="0">
                <a:ln/>
                <a:solidFill>
                  <a:schemeClr val="accent4"/>
                </a:solidFill>
              </a:rPr>
              <a:t>                               </a:t>
            </a:r>
            <a:r>
              <a:rPr lang="ru-RU" sz="5400" b="1" cap="none" spc="0" dirty="0">
                <a:ln/>
                <a:solidFill>
                  <a:srgbClr val="FFFF00"/>
                </a:solidFill>
                <a:effectLst/>
              </a:rPr>
              <a:t>от меня игра тристер</a:t>
            </a:r>
          </a:p>
        </p:txBody>
      </p:sp>
    </p:spTree>
    <p:extLst>
      <p:ext uri="{BB962C8B-B14F-4D97-AF65-F5344CB8AC3E}">
        <p14:creationId xmlns:p14="http://schemas.microsoft.com/office/powerpoint/2010/main" val="2762957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внобедренный треугольник 1"/>
          <p:cNvSpPr/>
          <p:nvPr/>
        </p:nvSpPr>
        <p:spPr>
          <a:xfrm>
            <a:off x="94129" y="134470"/>
            <a:ext cx="7032812" cy="67235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Равнобедренный треугольник 2"/>
          <p:cNvSpPr/>
          <p:nvPr/>
        </p:nvSpPr>
        <p:spPr>
          <a:xfrm rot="10800000">
            <a:off x="4805082" y="134471"/>
            <a:ext cx="7032812" cy="67235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28375" r="67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11" r="26412"/>
          <a:stretch/>
        </p:blipFill>
        <p:spPr>
          <a:xfrm>
            <a:off x="303649" y="4666130"/>
            <a:ext cx="2783601" cy="25821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86" r="99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019" y="4867835"/>
            <a:ext cx="2648950" cy="19901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5" b="99063" l="816" r="991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37012" y="1378324"/>
            <a:ext cx="2268070" cy="22456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99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84087">
            <a:off x="7402760" y="3948340"/>
            <a:ext cx="2065174" cy="19035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68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87359">
            <a:off x="5529706" y="283926"/>
            <a:ext cx="1900158" cy="25335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9457" l="0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03071">
            <a:off x="8917862" y="53790"/>
            <a:ext cx="3347330" cy="264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0052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внобедренный треугольник 1"/>
          <p:cNvSpPr/>
          <p:nvPr/>
        </p:nvSpPr>
        <p:spPr>
          <a:xfrm>
            <a:off x="94129" y="-40342"/>
            <a:ext cx="7032812" cy="67235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Равнобедренный треугольник 2"/>
          <p:cNvSpPr/>
          <p:nvPr/>
        </p:nvSpPr>
        <p:spPr>
          <a:xfrm rot="10800000">
            <a:off x="4939552" y="134471"/>
            <a:ext cx="7032812" cy="67235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28375" r="67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11" r="26412"/>
          <a:stretch/>
        </p:blipFill>
        <p:spPr>
          <a:xfrm>
            <a:off x="209520" y="4531660"/>
            <a:ext cx="2783601" cy="25821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27349">
            <a:off x="3610535" y="3765176"/>
            <a:ext cx="3338980" cy="36413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5" b="99063" l="816" r="991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770094" y="1048591"/>
            <a:ext cx="1680882" cy="21170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86" r="99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242332" y="3691183"/>
            <a:ext cx="2089867" cy="21315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44803">
            <a:off x="5698466" y="-259220"/>
            <a:ext cx="1900047" cy="22454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9063" l="889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93098">
            <a:off x="9689289" y="55205"/>
            <a:ext cx="1750383" cy="193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09105"/>
      </p:ext>
    </p:extLst>
  </p:cSld>
  <p:clrMapOvr>
    <a:masterClrMapping/>
  </p:clrMapOvr>
  <p:transition spd="slow">
    <p:comb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внобедренный треугольник 1"/>
          <p:cNvSpPr/>
          <p:nvPr/>
        </p:nvSpPr>
        <p:spPr>
          <a:xfrm>
            <a:off x="94129" y="0"/>
            <a:ext cx="7032812" cy="67235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Равнобедренный треугольник 2"/>
          <p:cNvSpPr/>
          <p:nvPr/>
        </p:nvSpPr>
        <p:spPr>
          <a:xfrm rot="10800000">
            <a:off x="4764741" y="0"/>
            <a:ext cx="7032812" cy="672352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5" b="99063" l="816" r="991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0246">
            <a:off x="2770094" y="888055"/>
            <a:ext cx="1680882" cy="21170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063" l="889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17771">
            <a:off x="746993" y="4775123"/>
            <a:ext cx="1750383" cy="19361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26947">
            <a:off x="3868021" y="4004921"/>
            <a:ext cx="3115266" cy="30460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78732">
            <a:off x="7149326" y="3559745"/>
            <a:ext cx="1900047" cy="2245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457" l="0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07705">
            <a:off x="8872286" y="-321857"/>
            <a:ext cx="3347330" cy="26490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063" l="889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04173">
            <a:off x="5445010" y="-150142"/>
            <a:ext cx="1750383" cy="193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72154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внобедренный треугольник 1"/>
          <p:cNvSpPr/>
          <p:nvPr/>
        </p:nvSpPr>
        <p:spPr>
          <a:xfrm>
            <a:off x="94129" y="0"/>
            <a:ext cx="7032812" cy="67235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Равнобедренный треугольник 2"/>
          <p:cNvSpPr/>
          <p:nvPr/>
        </p:nvSpPr>
        <p:spPr>
          <a:xfrm rot="10800000">
            <a:off x="4425539" y="0"/>
            <a:ext cx="7673791" cy="685799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78732">
            <a:off x="2673163" y="1202983"/>
            <a:ext cx="1900047" cy="2245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68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9100">
            <a:off x="661060" y="4491471"/>
            <a:ext cx="1900158" cy="25335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286" r="99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52139">
            <a:off x="4485685" y="4341744"/>
            <a:ext cx="2089867" cy="21315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99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95519">
            <a:off x="6490569" y="2992473"/>
            <a:ext cx="3115266" cy="30460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99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95595">
            <a:off x="5455981" y="131336"/>
            <a:ext cx="1082155" cy="12709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28375" r="67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11" r="26412"/>
          <a:stretch/>
        </p:blipFill>
        <p:spPr>
          <a:xfrm rot="10800000">
            <a:off x="5815301" y="-138644"/>
            <a:ext cx="1710872" cy="15870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286" r="99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99037">
            <a:off x="7025241" y="62971"/>
            <a:ext cx="1416635" cy="14486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25" b="99063" l="816" r="991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50430" y="23196"/>
            <a:ext cx="837457" cy="124668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9063" l="889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15852">
            <a:off x="9133323" y="-269258"/>
            <a:ext cx="1097443" cy="14403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78732">
            <a:off x="10148537" y="43760"/>
            <a:ext cx="816471" cy="96487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99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25326">
            <a:off x="10661009" y="-259364"/>
            <a:ext cx="1435957" cy="140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387724"/>
      </p:ext>
    </p:extLst>
  </p:cSld>
  <p:clrMapOvr>
    <a:masterClrMapping/>
  </p:clrMapOvr>
  <p:transition spd="slow">
    <p:comb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5494" y="295835"/>
            <a:ext cx="2138082" cy="1842247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457" l="0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07705">
            <a:off x="-243319" y="-23837"/>
            <a:ext cx="3135708" cy="248159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89578" y="295835"/>
            <a:ext cx="2138082" cy="1842247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2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3707">
            <a:off x="3713953" y="313033"/>
            <a:ext cx="1528214" cy="180785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412701" y="278636"/>
            <a:ext cx="2138082" cy="1842247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437592" y="278636"/>
            <a:ext cx="2138082" cy="1842247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5494" y="2719991"/>
            <a:ext cx="2138082" cy="1842247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489578" y="2752043"/>
            <a:ext cx="2138082" cy="1842247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419501" y="2752043"/>
            <a:ext cx="2138082" cy="1842247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459894" y="2752042"/>
            <a:ext cx="2138082" cy="1842247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55494" y="4800600"/>
            <a:ext cx="2138082" cy="1842247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525198" y="4800600"/>
            <a:ext cx="2138082" cy="1842247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432251" y="4800600"/>
            <a:ext cx="2138082" cy="1842247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9482066" y="4805021"/>
            <a:ext cx="2138082" cy="1842247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8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9100">
            <a:off x="6706161" y="198519"/>
            <a:ext cx="1590260" cy="212034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99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3681">
            <a:off x="9480588" y="292902"/>
            <a:ext cx="2005015" cy="184811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6272">
            <a:off x="354521" y="2927377"/>
            <a:ext cx="1940029" cy="142747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278" y="2626971"/>
            <a:ext cx="2366682" cy="227255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67" b="100000" l="222" r="99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25052">
            <a:off x="6206899" y="2818278"/>
            <a:ext cx="2810226" cy="184477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702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008" y="2795249"/>
            <a:ext cx="1881249" cy="1755832"/>
          </a:xfrm>
          <a:prstGeom prst="rect">
            <a:avLst/>
          </a:prstGeom>
        </p:spPr>
      </p:pic>
      <p:pic>
        <p:nvPicPr>
          <p:cNvPr id="23" name="Объект 7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99688" l="306" r="990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78" y="4800600"/>
            <a:ext cx="1739713" cy="164053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521" b="99063" l="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24707">
            <a:off x="3830049" y="4752639"/>
            <a:ext cx="1379655" cy="203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4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471</Words>
  <Application>Microsoft Office PowerPoint</Application>
  <PresentationFormat>Широкоэкранный</PresentationFormat>
  <Paragraphs>28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Open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Алиса</dc:creator>
  <cp:lastModifiedBy>Руководитель</cp:lastModifiedBy>
  <cp:revision>43</cp:revision>
  <cp:lastPrinted>2021-10-12T21:33:01Z</cp:lastPrinted>
  <dcterms:created xsi:type="dcterms:W3CDTF">2021-10-12T06:55:17Z</dcterms:created>
  <dcterms:modified xsi:type="dcterms:W3CDTF">2021-10-25T11:41:13Z</dcterms:modified>
</cp:coreProperties>
</file>