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sldIdLst>
    <p:sldId id="256" r:id="rId2"/>
    <p:sldId id="260" r:id="rId3"/>
    <p:sldId id="267" r:id="rId4"/>
    <p:sldId id="261" r:id="rId5"/>
    <p:sldId id="271" r:id="rId6"/>
    <p:sldId id="257" r:id="rId7"/>
    <p:sldId id="258" r:id="rId8"/>
    <p:sldId id="259" r:id="rId9"/>
    <p:sldId id="268" r:id="rId10"/>
    <p:sldId id="263" r:id="rId11"/>
    <p:sldId id="264" r:id="rId12"/>
    <p:sldId id="265" r:id="rId13"/>
    <p:sldId id="266" r:id="rId14"/>
    <p:sldId id="27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1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7585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899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805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881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34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707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898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9/27/2022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37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353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566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25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278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4" r:id="rId2"/>
    <p:sldLayoutId id="2147483803" r:id="rId3"/>
    <p:sldLayoutId id="2147483802" r:id="rId4"/>
    <p:sldLayoutId id="2147483801" r:id="rId5"/>
    <p:sldLayoutId id="2147483800" r:id="rId6"/>
    <p:sldLayoutId id="2147483799" r:id="rId7"/>
    <p:sldLayoutId id="2147483798" r:id="rId8"/>
    <p:sldLayoutId id="2147483797" r:id="rId9"/>
    <p:sldLayoutId id="2147483796" r:id="rId10"/>
    <p:sldLayoutId id="21474837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C89F2061-40E7-4568-B1D9-65F38FFFA6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"/>
            <a:ext cx="12192000" cy="6857990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B37051-47E1-4210-99EA-EC36A3CFA2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7620990" cy="3204134"/>
          </a:xfrm>
        </p:spPr>
        <p:txBody>
          <a:bodyPr anchor="b">
            <a:normAutofit/>
          </a:bodyPr>
          <a:lstStyle/>
          <a:p>
            <a:pPr algn="ctr"/>
            <a:r>
              <a:rPr lang="ru-RU" sz="5600" dirty="0"/>
              <a:t>ЗНАКОМСТВО </a:t>
            </a:r>
            <a:br>
              <a:rPr lang="ru-RU" sz="5600" dirty="0"/>
            </a:br>
            <a:r>
              <a:rPr lang="ru-RU" sz="5600" dirty="0"/>
              <a:t>с профессией МЕТЕОРОЛОГА</a:t>
            </a:r>
          </a:p>
          <a:p>
            <a:pPr algn="ctr"/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62" name="Rectangle 5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ectangle 5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13072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074ABCF2-B758-4989-86D3-D5DD3DB71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521" y="595618"/>
            <a:ext cx="9136215" cy="537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D11024-B5AD-47E4-92A5-F788DF705BDC}"/>
              </a:ext>
            </a:extLst>
          </p:cNvPr>
          <p:cNvSpPr txBox="1"/>
          <p:nvPr/>
        </p:nvSpPr>
        <p:spPr>
          <a:xfrm>
            <a:off x="9627325" y="1098958"/>
            <a:ext cx="235215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8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Есть общее название</a:t>
            </a:r>
            <a:br>
              <a:rPr lang="ru-RU" sz="28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Природы состояния.</a:t>
            </a:r>
            <a:br>
              <a:rPr lang="ru-RU" sz="28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 времени года</a:t>
            </a:r>
            <a:br>
              <a:rPr lang="ru-RU" sz="28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 … </a:t>
            </a:r>
          </a:p>
          <a:p>
            <a:pPr algn="l"/>
            <a:endParaRPr lang="ru-RU" sz="2800" b="1" i="1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A5CCE7-3A63-41A0-A7EF-F747AED7049A}"/>
              </a:ext>
            </a:extLst>
          </p:cNvPr>
          <p:cNvSpPr txBox="1"/>
          <p:nvPr/>
        </p:nvSpPr>
        <p:spPr>
          <a:xfrm flipH="1">
            <a:off x="10149838" y="4349930"/>
            <a:ext cx="14107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Погода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544164958"/>
      </p:ext>
    </p:extLst>
  </p:cSld>
  <p:clrMapOvr>
    <a:masterClrMapping/>
  </p:clrMapOvr>
  <p:transition spd="slow" advTm="10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25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5892D4-93FC-4C21-810E-D06C1DC66ED4}"/>
              </a:ext>
            </a:extLst>
          </p:cNvPr>
          <p:cNvSpPr txBox="1"/>
          <p:nvPr/>
        </p:nvSpPr>
        <p:spPr>
          <a:xfrm>
            <a:off x="248195" y="1175658"/>
            <a:ext cx="376210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ru-RU" sz="2400" b="1" i="1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 в любое время года</a:t>
            </a:r>
            <a:b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Может предсказать погоду.</a:t>
            </a:r>
            <a:b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Зонтик брать или не брать?</a:t>
            </a:r>
            <a:b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Нужно ль шапку надевать?</a:t>
            </a:r>
            <a:b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Круглый год, зимой и летом,</a:t>
            </a:r>
            <a:b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Слушайте его советы!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E359B4-5E99-4573-A73D-E7695C6076ED}"/>
              </a:ext>
            </a:extLst>
          </p:cNvPr>
          <p:cNvSpPr txBox="1"/>
          <p:nvPr/>
        </p:nvSpPr>
        <p:spPr>
          <a:xfrm>
            <a:off x="1097280" y="3840480"/>
            <a:ext cx="3397541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0" i="1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0" i="1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0" i="1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0" i="1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Метеоролог, синоптик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CBB206F-2755-4029-8EC4-425B61423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53218" y="1541417"/>
            <a:ext cx="7398803" cy="510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FBA0B8-9951-5424-8FA1-EFB9D4F8708D}"/>
              </a:ext>
            </a:extLst>
          </p:cNvPr>
          <p:cNvSpPr txBox="1"/>
          <p:nvPr/>
        </p:nvSpPr>
        <p:spPr>
          <a:xfrm>
            <a:off x="822960" y="0"/>
            <a:ext cx="1009758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Метеоролог нужен в каждом городе, поселке, деревне потому что от того, как он определит погоду, зависит работа многих служб:</a:t>
            </a:r>
          </a:p>
          <a:p>
            <a:pPr marL="273050" indent="-1588" algn="just">
              <a:buFontTx/>
              <a:buChar char="-"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полеты самолетов, движение автомобилей, поездов и пароходов; </a:t>
            </a:r>
          </a:p>
          <a:p>
            <a:pPr marL="273050" indent="-1588" algn="just">
              <a:buFontTx/>
              <a:buChar char="-"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работа в поле и в лесу – зависят от того, какая будет погода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0249797"/>
      </p:ext>
    </p:extLst>
  </p:cSld>
  <p:clrMapOvr>
    <a:masterClrMapping/>
  </p:clrMapOvr>
  <p:transition spd="slow" advTm="10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864FE94B-F243-4827-90EC-3802F98F6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270" y="402259"/>
            <a:ext cx="7867475" cy="590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32F43B-35B7-4558-911B-8358BD184D45}"/>
              </a:ext>
            </a:extLst>
          </p:cNvPr>
          <p:cNvSpPr txBox="1"/>
          <p:nvPr/>
        </p:nvSpPr>
        <p:spPr>
          <a:xfrm>
            <a:off x="8372213" y="300446"/>
            <a:ext cx="3819787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Метеоролог</a:t>
            </a:r>
            <a:r>
              <a:rPr lang="ru-RU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занимается наблюдениями за погодой, собирая данные приборов. </a:t>
            </a:r>
          </a:p>
          <a:p>
            <a:pPr algn="ctr"/>
            <a:r>
              <a:rPr lang="ru-RU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 первичный анализ полученных данных.</a:t>
            </a:r>
          </a:p>
          <a:p>
            <a:pPr algn="ctr"/>
            <a:endParaRPr lang="ru-RU" sz="2400" b="0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Наблюдения за погодой проводятся на метеостанциях, которые могут находиться как в черте города или поселка, так и на очень большой удалённость от жилья.</a:t>
            </a:r>
          </a:p>
        </p:txBody>
      </p:sp>
    </p:spTree>
    <p:extLst>
      <p:ext uri="{BB962C8B-B14F-4D97-AF65-F5344CB8AC3E}">
        <p14:creationId xmlns:p14="http://schemas.microsoft.com/office/powerpoint/2010/main" val="137561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split orient="vert"/>
      </p:transition>
    </mc:Choice>
    <mc:Fallback xmlns="">
      <p:transition spd="slow" advTm="1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E8CDAD-DEDA-996A-AC22-AB8960868E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60" y="2202993"/>
            <a:ext cx="5516334" cy="44862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9B4E6C0-6DCA-1E27-7A81-3A58A12EC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041" y="2206805"/>
            <a:ext cx="5981700" cy="4486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C0C56E-1EFD-5C25-3298-495DBE375901}"/>
              </a:ext>
            </a:extLst>
          </p:cNvPr>
          <p:cNvSpPr txBox="1"/>
          <p:nvPr/>
        </p:nvSpPr>
        <p:spPr>
          <a:xfrm>
            <a:off x="347825" y="1031966"/>
            <a:ext cx="42111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Эта метеостанция находится на земле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7FE9DB-7156-F3F3-0C83-DC4BC578D710}"/>
              </a:ext>
            </a:extLst>
          </p:cNvPr>
          <p:cNvSpPr txBox="1"/>
          <p:nvPr/>
        </p:nvSpPr>
        <p:spPr>
          <a:xfrm>
            <a:off x="6293225" y="1149531"/>
            <a:ext cx="51905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А эта метеостанция расположилась в горах</a:t>
            </a:r>
          </a:p>
        </p:txBody>
      </p:sp>
    </p:spTree>
    <p:extLst>
      <p:ext uri="{BB962C8B-B14F-4D97-AF65-F5344CB8AC3E}">
        <p14:creationId xmlns:p14="http://schemas.microsoft.com/office/powerpoint/2010/main" val="759129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1A5C79-0517-4216-8863-06DFAD845E65}"/>
              </a:ext>
            </a:extLst>
          </p:cNvPr>
          <p:cNvSpPr txBox="1"/>
          <p:nvPr/>
        </p:nvSpPr>
        <p:spPr>
          <a:xfrm>
            <a:off x="770710" y="48585"/>
            <a:ext cx="11057768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600" b="0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Дальнейшим анализом атмосферных явлений и составлением прогнозов занимаются синоптики.</a:t>
            </a:r>
          </a:p>
          <a:p>
            <a:pPr algn="just"/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Синоптик</a:t>
            </a:r>
            <a:r>
              <a:rPr lang="ru-RU" sz="20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– это метеоролог, специализирующийся на анализе атмосферных процессов и предсказаниях будущего состояния погоды. </a:t>
            </a:r>
          </a:p>
          <a:p>
            <a:pPr algn="just"/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Если метеорологи занимаются наблюдением и первичным анализом, то основная задача синоптиков  – составление прогнозов. </a:t>
            </a:r>
          </a:p>
          <a:p>
            <a:pPr algn="just"/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Важнейшим элементом работы синоптика является синоптическая карта (в настоящее время, в основном, в электронном виде), то есть географическая карта, на которой отражено состояние погоды на сравнительно большой территории, что позволяет обозревать погоду одновременно на большом пространстве.</a:t>
            </a:r>
          </a:p>
          <a:p>
            <a:pPr algn="just"/>
            <a:endParaRPr lang="ru-RU" sz="1600" b="1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D8D611B-CE6B-4EB8-A25B-4B4E66210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0057" y="3195459"/>
            <a:ext cx="7942217" cy="36625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019967"/>
      </p:ext>
    </p:extLst>
  </p:cSld>
  <p:clrMapOvr>
    <a:masterClrMapping/>
  </p:clrMapOvr>
  <p:transition spd="med" advTm="20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0E110A7-731F-4076-AA2C-5B84135B3AE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72455" y="151003"/>
            <a:ext cx="10187162" cy="3585839"/>
          </a:xfrm>
        </p:spPr>
        <p:txBody>
          <a:bodyPr>
            <a:normAutofit fontScale="90000"/>
          </a:bodyPr>
          <a:lstStyle/>
          <a:p>
            <a:r>
              <a:rPr lang="ru-RU" sz="310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Востребованность профессии метеоролог: </a:t>
            </a:r>
            <a:br>
              <a:rPr lang="ru-RU" sz="31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Штатный метеоролог есть в каждом аэропорту, ведь состояние погоды непосредственно влияет на степень безопасности полетов. Основной акцент делается на вероятности осадков, условия видимости, а также силе и направлении ветра. </a:t>
            </a:r>
            <a:b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Метеорологи востребованы не только в авиации. </a:t>
            </a:r>
            <a:b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Такая должность есть в речном и морском судоходстве. </a:t>
            </a:r>
            <a:r>
              <a:rPr lang="ru-RU" sz="2400" b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очные прогнозы погоды важны для обеспечения безопасности движения кораблей. В обязанности портового метеоролога входит определение уровня волнения реки (моря, озера), силы ветра, температуры воздуха и воды.  </a:t>
            </a:r>
            <a:b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88EBA6-0E50-4D4A-805C-C6EC4A9EF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0241" y="3585839"/>
            <a:ext cx="8551549" cy="31211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725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0">
        <p15:prstTrans prst="fallOver"/>
      </p:transition>
    </mc:Choice>
    <mc:Fallback xmlns="">
      <p:transition spd="slow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30C24F7D-B519-496F-B396-D13CB2EC8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8364" y="931177"/>
            <a:ext cx="8459482" cy="47584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423AA0-6B06-4B0A-9E84-922606BCB2E5}"/>
              </a:ext>
            </a:extLst>
          </p:cNvPr>
          <p:cNvSpPr txBox="1"/>
          <p:nvPr/>
        </p:nvSpPr>
        <p:spPr>
          <a:xfrm>
            <a:off x="274155" y="248194"/>
            <a:ext cx="299755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Нужны метеорологи и в сельском хозяйстве.</a:t>
            </a:r>
          </a:p>
          <a:p>
            <a:pPr algn="ctr"/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Если специалист точно спрогнозирует грядущие ливни, заморозки или засуху, 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это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позволит заранее предпринять меры по борьбе с неблагоприятными условиями.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6262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5000">
        <p14:warp dir="in"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86C5A8-98AF-4F4D-82FB-FC0B63467330}"/>
              </a:ext>
            </a:extLst>
          </p:cNvPr>
          <p:cNvSpPr txBox="1"/>
          <p:nvPr/>
        </p:nvSpPr>
        <p:spPr>
          <a:xfrm>
            <a:off x="222070" y="143691"/>
            <a:ext cx="8660674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вопросы:</a:t>
            </a:r>
          </a:p>
          <a:p>
            <a:pPr marL="342900" indent="-342900"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Чем занимается метеоролог?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занимается синоптик?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indent="-342900">
              <a:buAutoNum type="arabicPeriod" startAt="3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измеряют температуру воздуха на улице?</a:t>
            </a:r>
          </a:p>
          <a:p>
            <a:pPr marL="342900" indent="-342900">
              <a:buAutoNum type="arabicPeriod" startAt="4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крайне необходима информация о состоянии погоды?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  Какие стихийные бедствия вы знаете?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(смерч, ураган, торнадо, снежные лавины)</a:t>
            </a:r>
            <a:endParaRPr lang="ru-RU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1F7774-6DB6-4D9A-9B23-7B80DA9B0B18}"/>
              </a:ext>
            </a:extLst>
          </p:cNvPr>
          <p:cNvSpPr txBox="1"/>
          <p:nvPr/>
        </p:nvSpPr>
        <p:spPr>
          <a:xfrm>
            <a:off x="1789611" y="2051907"/>
            <a:ext cx="84255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теперь мы поиграем </a:t>
            </a:r>
          </a:p>
          <a:p>
            <a:pPr algn="ctr"/>
            <a:r>
              <a:rPr lang="ru-RU" sz="4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загадки разгадаем.</a:t>
            </a:r>
            <a:endParaRPr lang="ru-RU" sz="4000" b="1" i="1" dirty="0">
              <a:solidFill>
                <a:srgbClr val="0070C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96C9CC-82F2-AD20-6840-F70A3209A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7" y="3512870"/>
            <a:ext cx="4018870" cy="287382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1E5365-3E7C-0E59-6C92-58AE746A4F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545" y="3512870"/>
            <a:ext cx="3795104" cy="287382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36CDD5C-6987-DC83-7A88-3B63FB6AE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268" y="3512870"/>
            <a:ext cx="3831772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382066"/>
      </p:ext>
    </p:extLst>
  </p:cSld>
  <p:clrMapOvr>
    <a:masterClrMapping/>
  </p:clrMapOvr>
  <p:transition spd="slow" advTm="15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5034D5-5EEA-45CC-A3FD-71FD79A7A02F}"/>
              </a:ext>
            </a:extLst>
          </p:cNvPr>
          <p:cNvSpPr txBox="1"/>
          <p:nvPr/>
        </p:nvSpPr>
        <p:spPr>
          <a:xfrm>
            <a:off x="7180976" y="4462943"/>
            <a:ext cx="370793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Пушистая вата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Плывет куда-то.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Чем вата ниже,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 дождик ближе 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F8CAF7CF-DD81-4B06-A91D-DC375BD55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9682" y="151512"/>
            <a:ext cx="5947794" cy="39651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92E04B-315A-4798-AE3C-5B1DDA7C6614}"/>
              </a:ext>
            </a:extLst>
          </p:cNvPr>
          <p:cNvSpPr txBox="1"/>
          <p:nvPr/>
        </p:nvSpPr>
        <p:spPr>
          <a:xfrm>
            <a:off x="1426129" y="330484"/>
            <a:ext cx="39165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 давно по окнам лупит,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Видно капли из-за штор.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Если мама зонтик купит –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 смогу пойти во двор. </a:t>
            </a: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6F7EF1C1-5FAA-447A-88AA-B8DA6FE23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006" y="1770077"/>
            <a:ext cx="6024458" cy="401630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E5C4FD-D139-4C37-BD71-3CDAFD61CB3B}"/>
              </a:ext>
            </a:extLst>
          </p:cNvPr>
          <p:cNvSpPr txBox="1"/>
          <p:nvPr/>
        </p:nvSpPr>
        <p:spPr>
          <a:xfrm>
            <a:off x="3540154" y="1770076"/>
            <a:ext cx="1166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дождь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ACA6C1-7467-4433-AA26-EFFBB7076D8A}"/>
              </a:ext>
            </a:extLst>
          </p:cNvPr>
          <p:cNvSpPr txBox="1"/>
          <p:nvPr/>
        </p:nvSpPr>
        <p:spPr>
          <a:xfrm flipH="1">
            <a:off x="10050011" y="5445641"/>
            <a:ext cx="19126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туча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834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0"/>
                            </p:stCondLst>
                            <p:childTnLst>
                              <p:par>
                                <p:cTn id="28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500"/>
                            </p:stCondLst>
                            <p:childTnLst>
                              <p:par>
                                <p:cTn id="32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B1BEAB-81F3-40CC-B8E2-1D62D4160651}"/>
              </a:ext>
            </a:extLst>
          </p:cNvPr>
          <p:cNvSpPr txBox="1"/>
          <p:nvPr/>
        </p:nvSpPr>
        <p:spPr>
          <a:xfrm>
            <a:off x="1057013" y="679508"/>
            <a:ext cx="407704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Молоко над речкой плыло,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Ничего не видно было.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Растворилось молоко —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Стало видно далеко.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12093E-8B5B-4AAC-A197-7C9CD51E755C}"/>
              </a:ext>
            </a:extLst>
          </p:cNvPr>
          <p:cNvSpPr txBox="1"/>
          <p:nvPr/>
        </p:nvSpPr>
        <p:spPr>
          <a:xfrm>
            <a:off x="6270171" y="3507988"/>
            <a:ext cx="547441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Страшно выйти на крылечко –</a:t>
            </a:r>
            <a:b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 сегодня просто лют.</a:t>
            </a:r>
            <a:b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Льдом сковал и нашу речку,</a:t>
            </a:r>
            <a:b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большой соседний пруд.</a:t>
            </a:r>
            <a:b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 теперь задам вопрос –</a:t>
            </a:r>
            <a:b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Кто зимой нам щиплет нос? </a:t>
            </a:r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7844E0BD-B9B1-4995-B5FA-0E5815837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597" y="2463772"/>
            <a:ext cx="5788403" cy="38305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4" name="Picture 2">
            <a:extLst>
              <a:ext uri="{FF2B5EF4-FFF2-40B4-BE49-F238E27FC236}">
                <a16:creationId xmlns:a16="http://schemas.microsoft.com/office/drawing/2014/main" id="{7BC5EA82-741D-4398-98C2-4AD585F88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330658"/>
            <a:ext cx="5648587" cy="31773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338880-2EE2-40DC-A2BB-7B89E3DCD0FF}"/>
              </a:ext>
            </a:extLst>
          </p:cNvPr>
          <p:cNvSpPr txBox="1"/>
          <p:nvPr/>
        </p:nvSpPr>
        <p:spPr>
          <a:xfrm>
            <a:off x="3749879" y="1879837"/>
            <a:ext cx="15016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туман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A85B7F-3BC5-43F5-825E-73478F2B070A}"/>
              </a:ext>
            </a:extLst>
          </p:cNvPr>
          <p:cNvSpPr txBox="1"/>
          <p:nvPr/>
        </p:nvSpPr>
        <p:spPr>
          <a:xfrm flipH="1">
            <a:off x="9957732" y="5462419"/>
            <a:ext cx="15855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мороз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71376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5000">
        <p15:prstTrans prst="drape"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2F7271-5B63-4115-AD6C-F5341812D3FA}"/>
              </a:ext>
            </a:extLst>
          </p:cNvPr>
          <p:cNvSpPr txBox="1"/>
          <p:nvPr/>
        </p:nvSpPr>
        <p:spPr>
          <a:xfrm>
            <a:off x="335559" y="182880"/>
            <a:ext cx="430355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минуту в землю врос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Разноцветный чудо-мост.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Чудо-мастер смастерил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Мост высокий без перил.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C09B486F-2A7B-4F1F-8162-DAA2EC499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082" y="2013357"/>
            <a:ext cx="5557457" cy="370497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21AF1E-A86B-4958-AC84-1112112873D7}"/>
              </a:ext>
            </a:extLst>
          </p:cNvPr>
          <p:cNvSpPr txBox="1"/>
          <p:nvPr/>
        </p:nvSpPr>
        <p:spPr>
          <a:xfrm>
            <a:off x="6585358" y="4823670"/>
            <a:ext cx="441260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 за звездочка такая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жакете, на платке,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Вся сквозная, вырезная,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 сожмешь — вода в руке? 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3A11A60E-4364-4DFF-9DF6-B147943BF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38169" y="343948"/>
            <a:ext cx="5918272" cy="392010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D3185A-8A3C-47C0-8F03-7952D6D421C3}"/>
              </a:ext>
            </a:extLst>
          </p:cNvPr>
          <p:cNvSpPr txBox="1"/>
          <p:nvPr/>
        </p:nvSpPr>
        <p:spPr>
          <a:xfrm flipH="1">
            <a:off x="9882230" y="5813571"/>
            <a:ext cx="19585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снежинка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191879-EB45-4182-8203-89BC0DEBDC79}"/>
              </a:ext>
            </a:extLst>
          </p:cNvPr>
          <p:cNvSpPr txBox="1"/>
          <p:nvPr/>
        </p:nvSpPr>
        <p:spPr>
          <a:xfrm>
            <a:off x="3615654" y="1308683"/>
            <a:ext cx="14429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радуга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4404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drape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B6C39402-BA2C-4D4D-A86B-EEB2E312C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1497" y="869234"/>
            <a:ext cx="5182822" cy="43704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52350D-15F8-4DA1-9FFC-DAB58A6C3398}"/>
              </a:ext>
            </a:extLst>
          </p:cNvPr>
          <p:cNvSpPr txBox="1"/>
          <p:nvPr/>
        </p:nvSpPr>
        <p:spPr>
          <a:xfrm>
            <a:off x="1157681" y="4454553"/>
            <a:ext cx="31878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Раскаленная стрела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Дуб свалила у села. 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72515677-92CA-4B92-94BC-06C7C4DBC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837" y="574544"/>
            <a:ext cx="5182822" cy="345521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D8DA63-61E5-4FE1-A802-B332A0C0C79C}"/>
              </a:ext>
            </a:extLst>
          </p:cNvPr>
          <p:cNvSpPr txBox="1"/>
          <p:nvPr/>
        </p:nvSpPr>
        <p:spPr>
          <a:xfrm>
            <a:off x="7608815" y="4578642"/>
            <a:ext cx="402671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Это важный показатель,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Градусник — ее приятель.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Если жарко — высока,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 в мороз она низка.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BDB394-C961-4D96-BB48-96A8C2282C74}"/>
              </a:ext>
            </a:extLst>
          </p:cNvPr>
          <p:cNvSpPr txBox="1"/>
          <p:nvPr/>
        </p:nvSpPr>
        <p:spPr>
          <a:xfrm>
            <a:off x="5250287" y="585989"/>
            <a:ext cx="42725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Ты повесь его снаружи —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узнаешь, зной иль стужа.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Тонкий столбик спиртовой</a:t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нем гуляет, как живой.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F533F3-CF06-431E-9226-9CD5373E56BA}"/>
              </a:ext>
            </a:extLst>
          </p:cNvPr>
          <p:cNvSpPr txBox="1"/>
          <p:nvPr/>
        </p:nvSpPr>
        <p:spPr>
          <a:xfrm>
            <a:off x="2650921" y="5239678"/>
            <a:ext cx="21134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молния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053A09-CDBE-451A-8BB8-24A85B496427}"/>
              </a:ext>
            </a:extLst>
          </p:cNvPr>
          <p:cNvSpPr txBox="1"/>
          <p:nvPr/>
        </p:nvSpPr>
        <p:spPr>
          <a:xfrm flipH="1">
            <a:off x="9236279" y="3429000"/>
            <a:ext cx="2281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CD7EF0-B4E2-4E5D-BE8D-111EFF3B6BB0}"/>
              </a:ext>
            </a:extLst>
          </p:cNvPr>
          <p:cNvSpPr txBox="1"/>
          <p:nvPr/>
        </p:nvSpPr>
        <p:spPr>
          <a:xfrm>
            <a:off x="5851496" y="2298583"/>
            <a:ext cx="17573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термометр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59851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fallOver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5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7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E3221D-974B-4518-9723-42A154A95D11}"/>
              </a:ext>
            </a:extLst>
          </p:cNvPr>
          <p:cNvSpPr txBox="1"/>
          <p:nvPr/>
        </p:nvSpPr>
        <p:spPr>
          <a:xfrm>
            <a:off x="2599510" y="261257"/>
            <a:ext cx="65423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работу.</a:t>
            </a:r>
            <a:r>
              <a:rPr lang="ru-RU" sz="5400" b="0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5400" i="1" dirty="0">
              <a:solidFill>
                <a:srgbClr val="0070C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FB0622-9319-AA5D-899E-E3FB8E965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53" y="1916021"/>
            <a:ext cx="4762500" cy="37052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2C2F35-8B94-9DA5-F649-3896B53C77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249" y="1916021"/>
            <a:ext cx="6340276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1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push dir="u"/>
      </p:transition>
    </mc:Choice>
    <mc:Fallback xmlns="">
      <p:transition spd="slow" advTm="5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406</TotalTime>
  <Words>638</Words>
  <Application>Microsoft Office PowerPoint</Application>
  <PresentationFormat>Широкоэкранный</PresentationFormat>
  <Paragraphs>61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Neue Haas Grotesk Text Pro</vt:lpstr>
      <vt:lpstr>Times New Roman</vt:lpstr>
      <vt:lpstr>AccentBoxVTI</vt:lpstr>
      <vt:lpstr>ЗНАКОМСТВО  с профессией МЕТЕОРОЛОГА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Востребованность профессии метеоролог:  Штатный метеоролог есть в каждом аэропорту, ведь состояние погоды непосредственно влияет на степень безопасности полетов. Основной акцент делается на вероятности осадков, условия видимости, а также силе и направлении ветра.  Метеорологи востребованы не только в авиации.  Такая должность есть в речном и морском судоходстве. Точные прогнозы погоды важны для обеспечения безопасности движения кораблей. В обязанности портового метеоролога входит определение уровня волнения реки (моря, озера), силы ветра, температуры воздуха и воды.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метеоролог </dc:title>
  <dc:creator>алинка порываева</dc:creator>
  <cp:lastModifiedBy>Руководитель</cp:lastModifiedBy>
  <cp:revision>10</cp:revision>
  <dcterms:created xsi:type="dcterms:W3CDTF">2020-12-03T16:25:45Z</dcterms:created>
  <dcterms:modified xsi:type="dcterms:W3CDTF">2022-09-27T11:43:30Z</dcterms:modified>
</cp:coreProperties>
</file>