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61" r:id="rId2"/>
    <p:sldId id="260" r:id="rId3"/>
    <p:sldId id="273" r:id="rId4"/>
    <p:sldId id="262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456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364" autoAdjust="0"/>
  </p:normalViewPr>
  <p:slideViewPr>
    <p:cSldViewPr>
      <p:cViewPr varScale="1">
        <p:scale>
          <a:sx n="63" d="100"/>
          <a:sy n="63" d="100"/>
        </p:scale>
        <p:origin x="110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48A39F-6604-467B-9A63-D175837467D3}" type="datetimeFigureOut">
              <a:rPr lang="ru-RU" smtClean="0"/>
              <a:t>17.07.2023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9F7A8-FEDF-410E-9823-251ED050F4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075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189" indent="0" algn="ctr">
              <a:buNone/>
              <a:defRPr sz="1600"/>
            </a:lvl2pPr>
            <a:lvl3pPr marL="914377" indent="0" algn="ctr">
              <a:buNone/>
              <a:defRPr sz="16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83713980-C68B-43B2-9B46-67DE6E273F4B}" type="datetimeFigureOut">
              <a:rPr lang="ru-RU" smtClean="0"/>
              <a:pPr>
                <a:defRPr/>
              </a:pPr>
              <a:t>17.07.2023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CD7D6F-2FEF-4BEA-8935-97A3B69AF25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6504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B7B34F-2F6E-4875-97CB-8A40D2F8A9AB}" type="datetimeFigureOut">
              <a:rPr lang="ru-RU" smtClean="0"/>
              <a:pPr>
                <a:defRPr/>
              </a:pPr>
              <a:t>17.07.2023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6A5ED5-A3CF-42DC-981D-6F77F82EB6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49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9144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1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061735-4F02-49A5-B391-BC013FC31892}" type="datetimeFigureOut">
              <a:rPr lang="ru-RU" smtClean="0"/>
              <a:pPr>
                <a:defRPr/>
              </a:pPr>
              <a:t>17.07.2023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ADF2B7-A349-467C-AFAC-08B2903EAB7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414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9BE7DD-C70F-4C1A-AD0B-401A99CBCB99}" type="datetimeFigureOut">
              <a:rPr lang="ru-RU" smtClean="0"/>
              <a:pPr>
                <a:defRPr/>
              </a:pPr>
              <a:t>17.07.2023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57EEC-64F1-407C-A210-851702917F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749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BC7AB7-0480-4387-A3E2-49B43E88E76E}" type="datetimeFigureOut">
              <a:rPr lang="ru-RU" smtClean="0"/>
              <a:pPr>
                <a:defRPr/>
              </a:pPr>
              <a:t>17.07.2023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29FA82-4C7A-4090-BBDC-05D77D564B9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437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0128D8-B7B9-4A5A-ABFC-0B752BFAE301}" type="datetimeFigureOut">
              <a:rPr lang="ru-RU" smtClean="0"/>
              <a:pPr>
                <a:defRPr/>
              </a:pPr>
              <a:t>17.07.2023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DF1AE2-D74C-4810-9F06-6945E8E881B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08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6D51EF-38A4-4AF3-AFF6-C340FA263990}" type="datetimeFigureOut">
              <a:rPr lang="ru-RU" smtClean="0"/>
              <a:pPr>
                <a:defRPr/>
              </a:pPr>
              <a:t>17.07.2023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318AE2-A9B9-4DDD-B187-22E99264771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543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C5BD18-6E88-49C3-8575-A626EA9CFA7C}" type="datetimeFigureOut">
              <a:rPr lang="ru-RU" smtClean="0"/>
              <a:pPr>
                <a:defRPr/>
              </a:pPr>
              <a:t>17.07.2023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7CBE45-4A02-47C0-94C9-829691471DB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314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80F4DC-305B-4308-B6E9-20BCCA48BCDB}" type="datetimeFigureOut">
              <a:rPr lang="ru-RU" smtClean="0"/>
              <a:pPr>
                <a:defRPr/>
              </a:pPr>
              <a:t>17.07.2023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8B0684-FE33-43E0-88EF-892F15C1459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538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9DD880-A633-4211-8990-6D0F99EFA52F}" type="datetimeFigureOut">
              <a:rPr lang="ru-RU" smtClean="0"/>
              <a:pPr>
                <a:defRPr/>
              </a:pPr>
              <a:t>17.07.2023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D26653-F812-4337-8326-8B8B000D73D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063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C70BC6-9B7B-4364-A005-C3D929D85625}" type="datetimeFigureOut">
              <a:rPr lang="ru-RU" smtClean="0"/>
              <a:pPr>
                <a:defRPr/>
              </a:pPr>
              <a:t>17.07.2023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736B63-6F22-4B99-9C80-657CD63B93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1740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DA231638-3FC7-4E3B-8099-DF3E150B62AB}" type="datetimeFigureOut">
              <a:rPr lang="ru-RU" smtClean="0"/>
              <a:pPr>
                <a:defRPr/>
              </a:pPr>
              <a:t>17.07.2023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326C70F6-3AE5-4CDB-AEA6-EDB76D0642F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0223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377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57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000" dirty="0"/>
            </a:br>
            <a:r>
              <a:rPr lang="ru-RU" b="1" i="1" dirty="0"/>
              <a:t>«Ранняя  профессиональная ориентация детей дошкольного возраста в выборе будущей профессии»</a:t>
            </a:r>
            <a:br>
              <a:rPr lang="ru-RU" b="1" i="1" dirty="0"/>
            </a:br>
            <a:r>
              <a:rPr lang="ru-RU" sz="2200" b="1" i="1" dirty="0"/>
              <a:t>(по программе «Дошкольник в мире профессий» для выступления на педсовете)</a:t>
            </a:r>
            <a:br>
              <a:rPr lang="ru-RU" sz="3600" b="1" i="1" dirty="0"/>
            </a:br>
            <a:endParaRPr lang="ru-RU" sz="4000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537DB1-1D8D-E327-C302-5C77DEFDFD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6056" y="4941168"/>
            <a:ext cx="3610744" cy="1184995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/>
              <a:t>Составил: старший воспитатель</a:t>
            </a:r>
          </a:p>
          <a:p>
            <a:pPr marL="0" indent="0">
              <a:buNone/>
            </a:pPr>
            <a:r>
              <a:rPr lang="ru-RU" sz="1800" dirty="0" err="1"/>
              <a:t>Хатанзейская</a:t>
            </a:r>
            <a:r>
              <a:rPr lang="ru-RU" sz="1800" dirty="0"/>
              <a:t> Е.Э.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673224" y="548640"/>
            <a:ext cx="8147248" cy="476672"/>
          </a:xfrm>
        </p:spPr>
        <p:txBody>
          <a:bodyPr/>
          <a:lstStyle/>
          <a:p>
            <a:r>
              <a:rPr lang="ru-RU" sz="2400" b="1" i="1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7BA657-1DCE-2769-7681-E863FEFD3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260648"/>
            <a:ext cx="8640960" cy="6048712"/>
          </a:xfrm>
        </p:spPr>
        <p:txBody>
          <a:bodyPr>
            <a:noAutofit/>
          </a:bodyPr>
          <a:lstStyle/>
          <a:p>
            <a:r>
              <a:rPr lang="ru-RU" altLang="ru-RU" sz="3600" b="1" dirty="0">
                <a:solidFill>
                  <a:srgbClr val="1A3C18"/>
                </a:solidFill>
              </a:rPr>
              <a:t>Профессиональная ориентация </a:t>
            </a:r>
            <a:r>
              <a:rPr lang="ru-RU" altLang="ru-RU" sz="3600" dirty="0">
                <a:solidFill>
                  <a:srgbClr val="1A3C18"/>
                </a:solidFill>
              </a:rPr>
              <a:t>– </a:t>
            </a:r>
            <a:br>
              <a:rPr lang="ru-RU" altLang="ru-RU" sz="3600" dirty="0">
                <a:solidFill>
                  <a:srgbClr val="1A3C18"/>
                </a:solidFill>
              </a:rPr>
            </a:br>
            <a:r>
              <a:rPr lang="ru-RU" altLang="ru-RU" sz="3600" dirty="0">
                <a:solidFill>
                  <a:srgbClr val="006600"/>
                </a:solidFill>
              </a:rPr>
              <a:t>это система мероприятий, направленных на выявление личностных особенностей, интересов и способностей у каждого человека для оказания ему помощи </a:t>
            </a:r>
            <a:br>
              <a:rPr lang="ru-RU" altLang="ru-RU" sz="3600" dirty="0">
                <a:solidFill>
                  <a:srgbClr val="006600"/>
                </a:solidFill>
              </a:rPr>
            </a:br>
            <a:r>
              <a:rPr lang="ru-RU" altLang="ru-RU" sz="3600" dirty="0">
                <a:solidFill>
                  <a:srgbClr val="006600"/>
                </a:solidFill>
              </a:rPr>
              <a:t>в разумном выборе профессии, наиболее соответствующих его индивидуальным возможностям.</a:t>
            </a:r>
            <a:r>
              <a:rPr lang="ru-RU" sz="3600" dirty="0">
                <a:solidFill>
                  <a:srgbClr val="006600"/>
                </a:solidFill>
                <a:effectLst/>
                <a:ea typeface="Calibri" panose="020F0502020204030204" pitchFamily="34" charset="0"/>
              </a:rPr>
              <a:t> Профессиональная ориентация выступает как целенаправленный процесс, результатом которого является профессиональное самоопределение, начинающееся уже в дошкольном возрасте. </a:t>
            </a:r>
            <a:endParaRPr lang="ru-RU" sz="3600" dirty="0">
              <a:solidFill>
                <a:srgbClr val="0066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003232" cy="216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FBE016-99ED-D6B1-93DC-0FABA9CA4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16632"/>
            <a:ext cx="8856984" cy="6192728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66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0066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Основная цель ранней профориентации дошкольников </a:t>
            </a:r>
            <a:r>
              <a:rPr lang="ru-RU" sz="3600" dirty="0">
                <a:solidFill>
                  <a:srgbClr val="0066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– развитие эмоционального отношения к миру взрослых профессий, дать возможность не только получить теоретические знания о различных профессиях, их значимости, но и дать возможность </a:t>
            </a:r>
            <a:r>
              <a:rPr lang="ru-RU" sz="3600" b="1" dirty="0">
                <a:solidFill>
                  <a:srgbClr val="0066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«примерить» </a:t>
            </a:r>
            <a:r>
              <a:rPr lang="ru-RU" sz="3600" dirty="0">
                <a:solidFill>
                  <a:srgbClr val="0066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их на себя. Это повышает социализацию ребенка, развивает его коммуникативные навыки, мышление, расширяет кругозор, а также формирует финансовую грамотность у дошкольника.</a:t>
            </a:r>
          </a:p>
          <a:p>
            <a:endParaRPr lang="ru-RU" sz="3200" b="1" dirty="0">
              <a:solidFill>
                <a:srgbClr val="006600"/>
              </a:solidFill>
              <a:effectLst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1585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003232" cy="216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FBE016-99ED-D6B1-93DC-0FABA9CA4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16632"/>
            <a:ext cx="8856984" cy="619272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006600"/>
                </a:solidFill>
                <a:effectLst/>
                <a:ea typeface="Times New Roman" panose="02020603050405020304" pitchFamily="18" charset="0"/>
              </a:rPr>
              <a:t>Для того чтобы воспитать у детей уважительное отношение к труду, важно обогащать их представления о разных видах профессий взрослых, о роли труда в жизни людей, о результатах труда, о мотивах, которые движут людьми в процессе труда. Дети дошкольного возраста способны осознавать сущность деятельности взрослых. Такие знания обеспечивают понимание задач общества и каждого человека, помогают регулировать поступки детей, перестраивать их мотивы и отношение к собственному труду, труду взрослых, предметам, созданных людьми.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003232" cy="216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FBE016-99ED-D6B1-93DC-0FABA9CA4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16632"/>
            <a:ext cx="8856984" cy="6192728"/>
          </a:xfrm>
        </p:spPr>
        <p:txBody>
          <a:bodyPr>
            <a:no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dirty="0">
                <a:solidFill>
                  <a:srgbClr val="006600"/>
                </a:solidFill>
                <a:latin typeface="+mj-lt"/>
                <a:ea typeface="Calibri" pitchFamily="34" charset="0"/>
                <a:cs typeface="Times New Roman" pitchFamily="18" charset="0"/>
              </a:rPr>
              <a:t>Наше дошкольное о</a:t>
            </a: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бразовательное учреждение ГБДОУ НАО «Детский сад п. Хорей-Вер»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 2021-2022 года апробирует модель системы профессионального самоопределения детей через разработку и внедрение в воспитательно-образовательный процесс учреждения Программы по ранней профориентации дошкольников «Дошкольник в мире профессий» (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программа принята в 2022-2023 учебном году, протокол педсовета № 1 от 27.08.2022.</a:t>
            </a: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)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endParaRPr lang="ru-RU" sz="36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910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003232" cy="216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FBE016-99ED-D6B1-93DC-0FABA9CA4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16632"/>
            <a:ext cx="8856984" cy="6192728"/>
          </a:xfrm>
        </p:spPr>
        <p:txBody>
          <a:bodyPr>
            <a:noAutofit/>
          </a:bodyPr>
          <a:lstStyle/>
          <a:p>
            <a:pPr marR="73660">
              <a:lnSpc>
                <a:spcPct val="100000"/>
              </a:lnSpc>
              <a:spcBef>
                <a:spcPts val="5"/>
              </a:spcBef>
              <a:spcAft>
                <a:spcPts val="800"/>
              </a:spcAft>
            </a:pPr>
            <a:r>
              <a:rPr lang="ru-RU" sz="4000" b="1" u="sng" dirty="0">
                <a:solidFill>
                  <a:srgbClr val="0066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</a:p>
          <a:p>
            <a:pPr marR="73660">
              <a:lnSpc>
                <a:spcPct val="100000"/>
              </a:lnSpc>
              <a:spcBef>
                <a:spcPts val="5"/>
              </a:spcBef>
              <a:spcAft>
                <a:spcPts val="800"/>
              </a:spcAft>
            </a:pPr>
            <a:r>
              <a:rPr lang="ru-RU" sz="4000" dirty="0">
                <a:solidFill>
                  <a:srgbClr val="0066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сформировать у ребенка эмоциональное отношение к миру профессий, предоставить ему возможность использовать свои силы в доступных видах деятельности.</a:t>
            </a:r>
            <a:endParaRPr lang="ru-RU" sz="4000" dirty="0">
              <a:solidFill>
                <a:srgbClr val="0066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3660">
              <a:lnSpc>
                <a:spcPct val="100000"/>
              </a:lnSpc>
              <a:spcBef>
                <a:spcPts val="5"/>
              </a:spcBef>
              <a:spcAft>
                <a:spcPts val="800"/>
              </a:spcAft>
            </a:pPr>
            <a:r>
              <a:rPr lang="ru-RU" sz="2400" b="1" u="sng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00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endParaRPr lang="ru-RU" sz="36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793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003232" cy="216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FBE016-99ED-D6B1-93DC-0FABA9CA4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632"/>
            <a:ext cx="8964488" cy="6741368"/>
          </a:xfrm>
        </p:spPr>
        <p:txBody>
          <a:bodyPr>
            <a:noAutofit/>
          </a:bodyPr>
          <a:lstStyle/>
          <a:p>
            <a:pPr marR="73660" algn="just">
              <a:lnSpc>
                <a:spcPct val="100000"/>
              </a:lnSpc>
              <a:spcBef>
                <a:spcPts val="5"/>
              </a:spcBef>
              <a:spcAft>
                <a:spcPts val="800"/>
              </a:spcAft>
            </a:pPr>
            <a:r>
              <a:rPr lang="ru-RU" sz="2400" b="1" u="sng" dirty="0">
                <a:solidFill>
                  <a:srgbClr val="0066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Задачи программы:</a:t>
            </a:r>
            <a:endParaRPr lang="ru-RU" sz="2400" b="1" u="sng" dirty="0">
              <a:solidFill>
                <a:srgbClr val="0066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3660">
              <a:lnSpc>
                <a:spcPct val="100000"/>
              </a:lnSpc>
              <a:spcBef>
                <a:spcPts val="5"/>
              </a:spcBef>
              <a:spcAft>
                <a:spcPts val="800"/>
              </a:spcAft>
            </a:pPr>
            <a:r>
              <a:rPr lang="ru-RU" sz="2400" dirty="0">
                <a:solidFill>
                  <a:srgbClr val="0066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обогащать и конкретизировать представления детей о различных профессиях, воспитывать интерес и уважение к людям труда;</a:t>
            </a:r>
            <a:endParaRPr lang="ru-RU" sz="2400" dirty="0">
              <a:solidFill>
                <a:srgbClr val="0066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4295">
              <a:lnSpc>
                <a:spcPct val="100000"/>
              </a:lnSpc>
              <a:spcBef>
                <a:spcPts val="5"/>
              </a:spcBef>
              <a:spcAft>
                <a:spcPts val="800"/>
              </a:spcAft>
              <a:tabLst>
                <a:tab pos="352425" algn="l"/>
              </a:tabLst>
            </a:pPr>
            <a:r>
              <a:rPr lang="ru-RU" sz="2400" dirty="0">
                <a:solidFill>
                  <a:srgbClr val="0066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формировать у детей обобщенные представления о структуре трудового процесса, о роли современной техники в трудовой деятельности человека, понимание взаимосвязи между компонентами трудовой деятельности;</a:t>
            </a:r>
            <a:endParaRPr lang="ru-RU" sz="2400" dirty="0">
              <a:solidFill>
                <a:srgbClr val="0066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74295">
              <a:lnSpc>
                <a:spcPct val="100000"/>
              </a:lnSpc>
              <a:spcBef>
                <a:spcPts val="5"/>
              </a:spcBef>
              <a:spcAft>
                <a:spcPts val="800"/>
              </a:spcAft>
              <a:tabLst>
                <a:tab pos="352425" algn="l"/>
              </a:tabLst>
            </a:pPr>
            <a:r>
              <a:rPr lang="ru-RU" sz="2400" dirty="0">
                <a:solidFill>
                  <a:srgbClr val="0066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закреплять умения детей выражать в игровой и продуктивной деятельности свои впечатления;</a:t>
            </a:r>
            <a:endParaRPr lang="ru-RU" sz="2400" dirty="0">
              <a:solidFill>
                <a:srgbClr val="0066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8105">
              <a:lnSpc>
                <a:spcPct val="100000"/>
              </a:lnSpc>
              <a:spcAft>
                <a:spcPts val="800"/>
              </a:spcAft>
              <a:tabLst>
                <a:tab pos="352425" algn="l"/>
              </a:tabLst>
            </a:pPr>
            <a:r>
              <a:rPr lang="ru-RU" sz="2400" dirty="0">
                <a:solidFill>
                  <a:srgbClr val="0066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стимулировать развитие познавательных, коммуникативных, творческих способностей детей;</a:t>
            </a:r>
            <a:endParaRPr lang="ru-RU" sz="2400" dirty="0">
              <a:solidFill>
                <a:srgbClr val="0066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3660">
              <a:lnSpc>
                <a:spcPct val="100000"/>
              </a:lnSpc>
              <a:spcAft>
                <a:spcPts val="800"/>
              </a:spcAft>
              <a:tabLst>
                <a:tab pos="352425" algn="l"/>
              </a:tabLst>
            </a:pPr>
            <a:r>
              <a:rPr lang="ru-RU" sz="2400" dirty="0">
                <a:solidFill>
                  <a:srgbClr val="0066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воспитывать бережное отношение к труду взрослых и его результатам;</a:t>
            </a:r>
            <a:endParaRPr lang="ru-RU" sz="2400" dirty="0">
              <a:solidFill>
                <a:srgbClr val="0066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3660">
              <a:lnSpc>
                <a:spcPct val="100000"/>
              </a:lnSpc>
              <a:spcBef>
                <a:spcPts val="260"/>
              </a:spcBef>
              <a:spcAft>
                <a:spcPts val="800"/>
              </a:spcAft>
            </a:pPr>
            <a:r>
              <a:rPr lang="ru-RU" sz="2400" dirty="0">
                <a:solidFill>
                  <a:srgbClr val="0066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помочь детям осознать важность, необходимость и незаменимость каждой профессии.</a:t>
            </a:r>
            <a:endParaRPr lang="ru-RU" sz="2400" dirty="0">
              <a:solidFill>
                <a:srgbClr val="0066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endParaRPr lang="ru-RU" sz="36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795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003232" cy="216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FBE016-99ED-D6B1-93DC-0FABA9CA4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632"/>
            <a:ext cx="8964488" cy="6741368"/>
          </a:xfrm>
        </p:spPr>
        <p:txBody>
          <a:bodyPr>
            <a:noAutofit/>
          </a:bodyPr>
          <a:lstStyle/>
          <a:p>
            <a:pPr indent="0" algn="just">
              <a:buNone/>
              <a:tabLst>
                <a:tab pos="4050665" algn="l"/>
              </a:tabLst>
            </a:pPr>
            <a:r>
              <a:rPr lang="ru-RU" sz="3200" dirty="0">
                <a:solidFill>
                  <a:srgbClr val="006600"/>
                </a:solidFill>
                <a:effectLst/>
                <a:ea typeface="Times New Roman" panose="02020603050405020304" pitchFamily="18" charset="0"/>
              </a:rPr>
              <a:t>Формирование представлений дошкольников о мире труда и профессий – актуальный процесс, который необходимо строить с учетом </a:t>
            </a:r>
            <a:r>
              <a:rPr lang="ru-RU" sz="3200" b="1" dirty="0">
                <a:solidFill>
                  <a:srgbClr val="006600"/>
                </a:solidFill>
                <a:effectLst/>
                <a:ea typeface="Times New Roman" panose="02020603050405020304" pitchFamily="18" charset="0"/>
              </a:rPr>
              <a:t>современных образовательных технологий:</a:t>
            </a:r>
          </a:p>
          <a:p>
            <a:pPr marL="0" lvl="0" indent="0" algn="just">
              <a:buNone/>
              <a:tabLst>
                <a:tab pos="4050665" algn="l"/>
              </a:tabLst>
            </a:pPr>
            <a:r>
              <a:rPr lang="ru-RU" sz="3200" dirty="0">
                <a:solidFill>
                  <a:srgbClr val="006600"/>
                </a:solidFill>
                <a:effectLst/>
                <a:ea typeface="Times New Roman" panose="02020603050405020304" pitchFamily="18" charset="0"/>
              </a:rPr>
              <a:t>- </a:t>
            </a:r>
            <a:r>
              <a:rPr lang="ru-RU" sz="2800" dirty="0">
                <a:solidFill>
                  <a:srgbClr val="006600"/>
                </a:solidFill>
                <a:effectLst/>
                <a:ea typeface="Times New Roman" panose="02020603050405020304" pitchFamily="18" charset="0"/>
              </a:rPr>
              <a:t>Технология проектной деятельности;</a:t>
            </a:r>
          </a:p>
          <a:p>
            <a:pPr marL="0" lvl="0" indent="0" algn="just">
              <a:buNone/>
              <a:tabLst>
                <a:tab pos="4050665" algn="l"/>
              </a:tabLst>
            </a:pPr>
            <a:r>
              <a:rPr lang="ru-RU" sz="2800" dirty="0">
                <a:solidFill>
                  <a:srgbClr val="006600"/>
                </a:solidFill>
                <a:effectLst/>
                <a:ea typeface="Times New Roman" panose="02020603050405020304" pitchFamily="18" charset="0"/>
              </a:rPr>
              <a:t>- Технология исследовательской деятельности;</a:t>
            </a:r>
          </a:p>
          <a:p>
            <a:pPr marL="0" lvl="0" indent="0" algn="just">
              <a:buNone/>
              <a:tabLst>
                <a:tab pos="4050665" algn="l"/>
              </a:tabLst>
            </a:pPr>
            <a:r>
              <a:rPr lang="ru-RU" sz="2800" dirty="0">
                <a:solidFill>
                  <a:srgbClr val="006600"/>
                </a:solidFill>
                <a:effectLst/>
                <a:ea typeface="Times New Roman" panose="02020603050405020304" pitchFamily="18" charset="0"/>
              </a:rPr>
              <a:t>- Сюжетно-ролевые игры;</a:t>
            </a:r>
          </a:p>
          <a:p>
            <a:pPr marL="0" lvl="0" indent="0" algn="just">
              <a:buNone/>
              <a:tabLst>
                <a:tab pos="4050665" algn="l"/>
              </a:tabLst>
            </a:pPr>
            <a:r>
              <a:rPr lang="ru-RU" sz="2800" dirty="0">
                <a:solidFill>
                  <a:srgbClr val="006600"/>
                </a:solidFill>
                <a:effectLst/>
                <a:ea typeface="Times New Roman" panose="02020603050405020304" pitchFamily="18" charset="0"/>
              </a:rPr>
              <a:t>- Интеграция обучения;</a:t>
            </a:r>
          </a:p>
          <a:p>
            <a:pPr marL="0" lvl="0" indent="0" algn="just">
              <a:buNone/>
              <a:tabLst>
                <a:tab pos="4050665" algn="l"/>
              </a:tabLst>
            </a:pPr>
            <a:r>
              <a:rPr lang="ru-RU" sz="2800" dirty="0">
                <a:solidFill>
                  <a:srgbClr val="006600"/>
                </a:solidFill>
                <a:ea typeface="Times New Roman" panose="02020603050405020304" pitchFamily="18" charset="0"/>
              </a:rPr>
              <a:t>-</a:t>
            </a:r>
            <a:r>
              <a:rPr lang="ru-RU" sz="2800" dirty="0">
                <a:solidFill>
                  <a:srgbClr val="006600"/>
                </a:solidFill>
                <a:effectLst/>
                <a:ea typeface="Times New Roman" panose="02020603050405020304" pitchFamily="18" charset="0"/>
              </a:rPr>
              <a:t>ИКТ-технологии (видео-экскурсии, презентации, видеоролики);</a:t>
            </a:r>
          </a:p>
          <a:p>
            <a:pPr marL="0" lvl="0" indent="0" algn="just">
              <a:buNone/>
              <a:tabLst>
                <a:tab pos="4050665" algn="l"/>
              </a:tabLst>
            </a:pPr>
            <a:r>
              <a:rPr lang="ru-RU" sz="2800" dirty="0">
                <a:solidFill>
                  <a:srgbClr val="006600"/>
                </a:solidFill>
                <a:ea typeface="Times New Roman" panose="02020603050405020304" pitchFamily="18" charset="0"/>
              </a:rPr>
              <a:t>- </a:t>
            </a:r>
            <a:r>
              <a:rPr lang="ru-RU" sz="2800" dirty="0">
                <a:solidFill>
                  <a:srgbClr val="006600"/>
                </a:solidFill>
                <a:effectLst/>
                <a:ea typeface="Times New Roman" panose="02020603050405020304" pitchFamily="18" charset="0"/>
              </a:rPr>
              <a:t>Экскурсии.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endParaRPr lang="ru-RU" sz="36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74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003232" cy="216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FBE016-99ED-D6B1-93DC-0FABA9CA4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632"/>
            <a:ext cx="8964488" cy="6741368"/>
          </a:xfrm>
        </p:spPr>
        <p:txBody>
          <a:bodyPr>
            <a:noAutofit/>
          </a:bodyPr>
          <a:lstStyle/>
          <a:p>
            <a:pPr indent="0">
              <a:buNone/>
              <a:tabLst>
                <a:tab pos="4050665" algn="l"/>
              </a:tabLst>
            </a:pPr>
            <a:r>
              <a:rPr lang="ru-RU" sz="3600" dirty="0">
                <a:solidFill>
                  <a:srgbClr val="006600"/>
                </a:solidFill>
              </a:rPr>
              <a:t>Основу программы составляют мероприятия по раннему самоопределению детей дошкольного возраста на основе социального взаимодействия с организациями в условиях сельской местности нашего п. Хорей-Вер.</a:t>
            </a:r>
          </a:p>
          <a:p>
            <a:pPr indent="0">
              <a:buNone/>
              <a:tabLst>
                <a:tab pos="4050665" algn="l"/>
              </a:tabLst>
            </a:pPr>
            <a:r>
              <a:rPr lang="ru-RU" sz="3600" dirty="0">
                <a:solidFill>
                  <a:srgbClr val="006600"/>
                </a:solidFill>
              </a:rPr>
              <a:t>В учреждении по возрастным группам был разработан тематический план занятий для детей дошкольного возраста в рамках реализации программы «Дошкольник в мире профессий» для детей 4-7 лет.</a:t>
            </a:r>
            <a:br>
              <a:rPr lang="ru-RU" sz="3600" dirty="0"/>
            </a:br>
            <a:br>
              <a:rPr lang="ru-RU" sz="3200" dirty="0"/>
            </a:br>
            <a:r>
              <a:rPr lang="ru-RU" sz="3200" dirty="0"/>
              <a:t> </a:t>
            </a:r>
            <a:endParaRPr lang="ru-RU" sz="32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562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003232" cy="216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FBE016-99ED-D6B1-93DC-0FABA9CA4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632"/>
            <a:ext cx="8964488" cy="6741368"/>
          </a:xfrm>
        </p:spPr>
        <p:txBody>
          <a:bodyPr>
            <a:noAutofit/>
          </a:bodyPr>
          <a:lstStyle/>
          <a:p>
            <a:pPr indent="0">
              <a:buNone/>
              <a:tabLst>
                <a:tab pos="4050665" algn="l"/>
              </a:tabLst>
            </a:pPr>
            <a:r>
              <a:rPr lang="ru-RU" sz="3600" b="1" dirty="0">
                <a:solidFill>
                  <a:srgbClr val="006600"/>
                </a:solidFill>
              </a:rPr>
              <a:t>В ходе реализации программы педагоги используют: </a:t>
            </a:r>
            <a:br>
              <a:rPr lang="ru-RU" sz="3600" dirty="0">
                <a:solidFill>
                  <a:srgbClr val="006600"/>
                </a:solidFill>
              </a:rPr>
            </a:br>
            <a:r>
              <a:rPr lang="ru-RU" sz="3600" dirty="0">
                <a:solidFill>
                  <a:srgbClr val="006600"/>
                </a:solidFill>
              </a:rPr>
              <a:t>- </a:t>
            </a:r>
            <a:r>
              <a:rPr lang="ru-RU" sz="2800" dirty="0">
                <a:solidFill>
                  <a:srgbClr val="006600"/>
                </a:solidFill>
              </a:rPr>
              <a:t>Интегрированные занятия по ознакомлению с трудом взрослых, </a:t>
            </a:r>
          </a:p>
          <a:p>
            <a:pPr indent="0">
              <a:buNone/>
              <a:tabLst>
                <a:tab pos="4050665" algn="l"/>
              </a:tabLst>
            </a:pPr>
            <a:r>
              <a:rPr lang="ru-RU" sz="2800" dirty="0">
                <a:solidFill>
                  <a:srgbClr val="006600"/>
                </a:solidFill>
              </a:rPr>
              <a:t>- Беседы «Где работают мама, папа»;</a:t>
            </a:r>
          </a:p>
          <a:p>
            <a:pPr indent="0">
              <a:buNone/>
              <a:tabLst>
                <a:tab pos="4050665" algn="l"/>
              </a:tabLst>
            </a:pPr>
            <a:r>
              <a:rPr lang="ru-RU" sz="2800" dirty="0">
                <a:solidFill>
                  <a:srgbClr val="006600"/>
                </a:solidFill>
              </a:rPr>
              <a:t>- Просматривание презентаций «Профессии людей»;</a:t>
            </a:r>
          </a:p>
          <a:p>
            <a:pPr indent="0">
              <a:buNone/>
              <a:tabLst>
                <a:tab pos="4050665" algn="l"/>
              </a:tabLst>
            </a:pPr>
            <a:r>
              <a:rPr lang="ru-RU" sz="2800" dirty="0">
                <a:solidFill>
                  <a:srgbClr val="006600"/>
                </a:solidFill>
              </a:rPr>
              <a:t>- Настольно-печатные, дидактические игры, сюжетно-ролевые игры, подвижные игры;</a:t>
            </a:r>
          </a:p>
          <a:p>
            <a:pPr indent="0">
              <a:buNone/>
              <a:tabLst>
                <a:tab pos="4050665" algn="l"/>
              </a:tabLst>
            </a:pPr>
            <a:r>
              <a:rPr lang="ru-RU" sz="2800" dirty="0">
                <a:solidFill>
                  <a:srgbClr val="006600"/>
                </a:solidFill>
              </a:rPr>
              <a:t>- Экскурсии на объекты и предприятия п. Хорей-Вер (библиотека, школа, магазин, почта, больница, ЖКУ, пожарная часть и т.д.)</a:t>
            </a:r>
          </a:p>
          <a:p>
            <a:pPr indent="0">
              <a:buNone/>
              <a:tabLst>
                <a:tab pos="4050665" algn="l"/>
              </a:tabLst>
            </a:pPr>
            <a:endParaRPr lang="ru-RU" sz="3200" dirty="0">
              <a:solidFill>
                <a:srgbClr val="006600"/>
              </a:solidFill>
            </a:endParaRPr>
          </a:p>
          <a:p>
            <a:pPr indent="0">
              <a:buNone/>
              <a:tabLst>
                <a:tab pos="4050665" algn="l"/>
              </a:tabLst>
            </a:pPr>
            <a:br>
              <a:rPr lang="ru-RU" sz="4000" dirty="0">
                <a:solidFill>
                  <a:srgbClr val="006600"/>
                </a:solidFill>
              </a:rPr>
            </a:br>
            <a:r>
              <a:rPr lang="ru-RU" sz="4000" dirty="0">
                <a:solidFill>
                  <a:srgbClr val="0066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3230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003232" cy="216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FBE016-99ED-D6B1-93DC-0FABA9CA4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632"/>
            <a:ext cx="8964488" cy="6741368"/>
          </a:xfrm>
        </p:spPr>
        <p:txBody>
          <a:bodyPr>
            <a:noAutofit/>
          </a:bodyPr>
          <a:lstStyle/>
          <a:p>
            <a:pPr indent="0">
              <a:buNone/>
              <a:tabLst>
                <a:tab pos="4050665" algn="l"/>
              </a:tabLst>
            </a:pPr>
            <a:r>
              <a:rPr lang="ru-RU" sz="3800" dirty="0">
                <a:solidFill>
                  <a:srgbClr val="006600"/>
                </a:solidFill>
              </a:rPr>
              <a:t>Также с детьми  ведется работа по просмотру и обсуждению мультфильмов, чтение  художественной литературы, разыгрывание ситуаций с целью: «Что необходимо знать дошкольнику о профессии» (Ознакомление детей с трудом взрослых  и формирование представлений о профессии по схеме: название профессии, место работы, условия работы, инструменты для работы, выполняемые трудовые операции, результат труда). </a:t>
            </a:r>
          </a:p>
          <a:p>
            <a:pPr indent="0">
              <a:buNone/>
              <a:tabLst>
                <a:tab pos="4050665" algn="l"/>
              </a:tabLst>
            </a:pPr>
            <a:br>
              <a:rPr lang="ru-RU" sz="4000" dirty="0">
                <a:solidFill>
                  <a:srgbClr val="006600"/>
                </a:solidFill>
              </a:rPr>
            </a:br>
            <a:r>
              <a:rPr lang="ru-RU" sz="4000" dirty="0">
                <a:solidFill>
                  <a:srgbClr val="0066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7323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003232" cy="216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FBE016-99ED-D6B1-93DC-0FABA9CA4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632"/>
            <a:ext cx="8964488" cy="6741368"/>
          </a:xfrm>
        </p:spPr>
        <p:txBody>
          <a:bodyPr>
            <a:noAutofit/>
          </a:bodyPr>
          <a:lstStyle/>
          <a:p>
            <a:pPr indent="0">
              <a:buNone/>
              <a:tabLst>
                <a:tab pos="4050665" algn="l"/>
              </a:tabLst>
            </a:pPr>
            <a:r>
              <a:rPr lang="ru-RU" sz="4000" dirty="0">
                <a:solidFill>
                  <a:srgbClr val="006600"/>
                </a:solidFill>
              </a:rPr>
              <a:t>Старшим воспитателем и педагогами групп разрабатываются  конспекты занятий и бесед с детьми по профессиям, сделаны атрибуты к сюжетно-ролевым играм. В системе ведется работа по приобретению дидактические, настольные игры по профессиям, работа с родителями: консультации, беседы, рекомендации, приглашения на занятия, родительские собрания, анкетирование.</a:t>
            </a:r>
            <a:br>
              <a:rPr lang="ru-RU" sz="4000" dirty="0">
                <a:solidFill>
                  <a:srgbClr val="006600"/>
                </a:solidFill>
              </a:rPr>
            </a:br>
            <a:r>
              <a:rPr lang="ru-RU" sz="4000" dirty="0">
                <a:solidFill>
                  <a:srgbClr val="0066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7742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003232" cy="216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FBE016-99ED-D6B1-93DC-0FABA9CA4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632"/>
            <a:ext cx="8964488" cy="6741368"/>
          </a:xfrm>
        </p:spPr>
        <p:txBody>
          <a:bodyPr>
            <a:noAutofit/>
          </a:bodyPr>
          <a:lstStyle/>
          <a:p>
            <a:pPr indent="0">
              <a:buNone/>
              <a:tabLst>
                <a:tab pos="4050665" algn="l"/>
              </a:tabLst>
            </a:pPr>
            <a:r>
              <a:rPr lang="ru-RU" sz="4000" dirty="0">
                <a:solidFill>
                  <a:srgbClr val="006600"/>
                </a:solidFill>
              </a:rPr>
              <a:t>Процесс и успех работы по раннему профессиональному самоопределению детей дошкольного возраста во многом будет зависеть от материально-технической базы детского сада, сетевого взаимодействия с образовательными организациями, участниками проекта, а также организованной  работы с социальными партнерами.</a:t>
            </a:r>
            <a:br>
              <a:rPr lang="ru-RU" sz="4000" dirty="0">
                <a:solidFill>
                  <a:srgbClr val="006600"/>
                </a:solidFill>
              </a:rPr>
            </a:br>
            <a:endParaRPr lang="ru-RU" sz="4000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816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003232" cy="2160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FBE016-99ED-D6B1-93DC-0FABA9CA4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632"/>
            <a:ext cx="8964488" cy="6741368"/>
          </a:xfrm>
        </p:spPr>
        <p:txBody>
          <a:bodyPr>
            <a:noAutofit/>
          </a:bodyPr>
          <a:lstStyle/>
          <a:p>
            <a:pPr indent="0">
              <a:buNone/>
              <a:tabLst>
                <a:tab pos="4050665" algn="l"/>
              </a:tabLst>
            </a:pPr>
            <a:r>
              <a:rPr lang="ru-RU" sz="3200" b="1" dirty="0">
                <a:solidFill>
                  <a:srgbClr val="006600"/>
                </a:solidFill>
              </a:rPr>
              <a:t>Ожидаемые результаты    реализации программы «Дошкольник в мире профессий»:                       </a:t>
            </a:r>
            <a:r>
              <a:rPr lang="ru-RU" sz="3200" dirty="0">
                <a:solidFill>
                  <a:srgbClr val="006600"/>
                </a:solidFill>
              </a:rPr>
              <a:t> </a:t>
            </a:r>
            <a:r>
              <a:rPr lang="ru-RU" sz="2400" dirty="0">
                <a:solidFill>
                  <a:srgbClr val="006600"/>
                </a:solidFill>
              </a:rPr>
              <a:t>- Сформированность у детей представлений о мире профессий.</a:t>
            </a:r>
            <a:br>
              <a:rPr lang="ru-RU" sz="2400" dirty="0">
                <a:solidFill>
                  <a:srgbClr val="006600"/>
                </a:solidFill>
              </a:rPr>
            </a:br>
            <a:r>
              <a:rPr lang="ru-RU" sz="2400" dirty="0">
                <a:solidFill>
                  <a:srgbClr val="006600"/>
                </a:solidFill>
              </a:rPr>
              <a:t>- Сформированность ранних профориентационных склонностей.</a:t>
            </a:r>
            <a:br>
              <a:rPr lang="ru-RU" sz="2400" dirty="0">
                <a:solidFill>
                  <a:srgbClr val="006600"/>
                </a:solidFill>
              </a:rPr>
            </a:br>
            <a:r>
              <a:rPr lang="ru-RU" sz="2400" dirty="0">
                <a:solidFill>
                  <a:srgbClr val="006600"/>
                </a:solidFill>
              </a:rPr>
              <a:t>- Перенос  детьми знаний о профессиональной деятельности взрослых в самостоятельную игровую деятельность.</a:t>
            </a:r>
          </a:p>
          <a:p>
            <a:pPr indent="0">
              <a:buNone/>
              <a:tabLst>
                <a:tab pos="4050665" algn="l"/>
              </a:tabLst>
            </a:pPr>
            <a:r>
              <a:rPr lang="ru-RU" sz="2400" dirty="0">
                <a:solidFill>
                  <a:srgbClr val="006600"/>
                </a:solidFill>
              </a:rPr>
              <a:t>- Обобщенное представление у дошкольников о структуре трудового процесса, понимание взаимосвязи между компонентами трудовой деятельности.</a:t>
            </a:r>
            <a:br>
              <a:rPr lang="ru-RU" sz="2400" dirty="0">
                <a:solidFill>
                  <a:srgbClr val="006600"/>
                </a:solidFill>
              </a:rPr>
            </a:br>
            <a:r>
              <a:rPr lang="ru-RU" sz="2400" dirty="0">
                <a:solidFill>
                  <a:srgbClr val="006600"/>
                </a:solidFill>
              </a:rPr>
              <a:t>- Повышение познавательной активности детей дошкольного возраста, интереса к профессиям взрослых.</a:t>
            </a:r>
          </a:p>
          <a:p>
            <a:pPr indent="0">
              <a:buNone/>
              <a:tabLst>
                <a:tab pos="4050665" algn="l"/>
              </a:tabLst>
            </a:pPr>
            <a:r>
              <a:rPr lang="ru-RU" sz="2400" dirty="0">
                <a:solidFill>
                  <a:srgbClr val="006600"/>
                </a:solidFill>
              </a:rPr>
              <a:t>- Позиционирование ребенка в различных профессиях.</a:t>
            </a:r>
            <a:br>
              <a:rPr lang="ru-RU" sz="2400" dirty="0">
                <a:solidFill>
                  <a:srgbClr val="006600"/>
                </a:solidFill>
              </a:rPr>
            </a:br>
            <a:r>
              <a:rPr lang="ru-RU" sz="2400" dirty="0">
                <a:solidFill>
                  <a:srgbClr val="006600"/>
                </a:solidFill>
              </a:rPr>
              <a:t> - Создание комплекса необходимых научно-методических, организационно-педагогических, информационных условий для обеспечения качественного функционирования педагогического процесса для раннего профессионального самоопределения детей дошкольного возраста в нашем детском саду.  </a:t>
            </a:r>
            <a:br>
              <a:rPr lang="ru-RU" sz="2400" dirty="0">
                <a:solidFill>
                  <a:srgbClr val="006600"/>
                </a:solidFill>
              </a:rPr>
            </a:br>
            <a:br>
              <a:rPr lang="ru-RU" dirty="0">
                <a:solidFill>
                  <a:srgbClr val="006600"/>
                </a:solidFill>
              </a:rPr>
            </a:br>
            <a:endParaRPr lang="ru-RU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7324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359</TotalTime>
  <Words>884</Words>
  <Application>Microsoft Office PowerPoint</Application>
  <PresentationFormat>Экран (4:3)</PresentationFormat>
  <Paragraphs>58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Calibri</vt:lpstr>
      <vt:lpstr>Times New Roman</vt:lpstr>
      <vt:lpstr>Tw Cen MT</vt:lpstr>
      <vt:lpstr>Tw Cen MT Condensed</vt:lpstr>
      <vt:lpstr>Wingdings 3</vt:lpstr>
      <vt:lpstr>Интеграл</vt:lpstr>
      <vt:lpstr> «Ранняя  профессиональная ориентация детей дошкольного возраста в выборе будущей профессии» (по программе «Дошкольник в мире профессий» для выступления на педсовете)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Руководитель</cp:lastModifiedBy>
  <cp:revision>16</cp:revision>
  <dcterms:created xsi:type="dcterms:W3CDTF">2021-02-26T08:23:06Z</dcterms:created>
  <dcterms:modified xsi:type="dcterms:W3CDTF">2023-07-17T07:03:39Z</dcterms:modified>
</cp:coreProperties>
</file>