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9" r:id="rId18"/>
    <p:sldId id="276" r:id="rId19"/>
    <p:sldId id="277" r:id="rId20"/>
    <p:sldId id="278" r:id="rId21"/>
    <p:sldId id="274" r:id="rId22"/>
    <p:sldId id="275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49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AFFC7C-9A9C-BA56-3188-8B137DE4B7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D147900-CE15-21E8-FB40-1536DF2B9C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16AB54-D778-9A1E-852F-B8694315E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57-233B-4B69-BEF7-261086E91BD4}" type="datetimeFigureOut">
              <a:rPr lang="ru-RU" smtClean="0"/>
              <a:t>03.06.2024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5A673D-ED20-D7DA-E3BC-8E689055E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143541-735F-23C6-5916-949E1158C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6BD5-A56C-42E5-9EF8-026ED2F90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593059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9AD780-806E-6D32-6DAD-9BFCD1513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297DE45-038E-A4C5-CF11-1C1149ED63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9A98BC-FC3E-25EC-B104-8E7EC0FA7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57-233B-4B69-BEF7-261086E91BD4}" type="datetimeFigureOut">
              <a:rPr lang="ru-RU" smtClean="0"/>
              <a:t>03.06.2024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3DFF76-5C92-4733-2ED7-68AE60197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FAB222-E4E1-68D7-36A6-B17D06A46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6BD5-A56C-42E5-9EF8-026ED2F90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663823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65CA49C-D9AA-77BC-F52D-C39B1EE1B2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6F72069-1D33-6A7E-A00C-A8921B029E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EC669E-5952-E8E0-F018-AA0CBD6F9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57-233B-4B69-BEF7-261086E91BD4}" type="datetimeFigureOut">
              <a:rPr lang="ru-RU" smtClean="0"/>
              <a:t>03.06.2024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349F75-2981-CCDA-32C4-6AB5BBEA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B3E26C-F025-BB83-7DEE-8B472A539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6BD5-A56C-42E5-9EF8-026ED2F90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940464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46BDA1-4670-670D-ADC4-4EFF8F879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1AF875-0654-9332-8934-B57225004F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3ED694-DCF0-5D8D-3D14-6E7963F4E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57-233B-4B69-BEF7-261086E91BD4}" type="datetimeFigureOut">
              <a:rPr lang="ru-RU" smtClean="0"/>
              <a:t>03.06.2024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098AB9-28FE-BE41-0D34-62506E0B3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A9D026-7FD9-8AB9-7577-63C57FCD3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6BD5-A56C-42E5-9EF8-026ED2F90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629145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08C5E7-B1E1-5130-3CD1-1E282519D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BA9454A-592C-D596-F9CF-A117AF6942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955F7D-67CE-0060-C50F-CEA58421A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57-233B-4B69-BEF7-261086E91BD4}" type="datetimeFigureOut">
              <a:rPr lang="ru-RU" smtClean="0"/>
              <a:t>03.06.2024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A1DAB1-01F2-C573-A1E3-FF5D73F87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75E5DB-EFA1-9AA0-8F0D-C23E55253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6BD5-A56C-42E5-9EF8-026ED2F90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052334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928F1F-1BCE-92DD-B8BB-8F4F8B139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F33A12-82CE-8B12-FD11-1B233559A4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25EA83-FC39-1E83-53D9-465485179E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8861BEF-3B19-C1CC-3D33-250FC23D2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57-233B-4B69-BEF7-261086E91BD4}" type="datetimeFigureOut">
              <a:rPr lang="ru-RU" smtClean="0"/>
              <a:t>03.06.2024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4962921-9B16-8C44-7031-3326F84D5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F221BC-BEF7-C80A-B78D-1E2F5F595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6BD5-A56C-42E5-9EF8-026ED2F90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816361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38CD20-8921-7DC1-8FF5-CA12445C3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A5B56AF-B791-C351-1F11-EA68E7B99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88F3DFC-B5A3-E200-0A73-7D4E0ED475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80EB45E-3604-D5B9-BCCD-EB8AAEE8F9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9DC76E8-48F4-A7AE-A361-B97FFA0F97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15A42AD-75B6-98AC-5451-143730767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57-233B-4B69-BEF7-261086E91BD4}" type="datetimeFigureOut">
              <a:rPr lang="ru-RU" smtClean="0"/>
              <a:t>03.06.2024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B9C10D4-9FEF-C874-E9F9-C60B08E19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222163F-313E-2FE2-DA76-0F6F432B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6BD5-A56C-42E5-9EF8-026ED2F90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339220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FCA832-3220-9594-18E4-C3F531710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C61F175-12AA-5CBD-8E72-DEF133CAB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57-233B-4B69-BEF7-261086E91BD4}" type="datetimeFigureOut">
              <a:rPr lang="ru-RU" smtClean="0"/>
              <a:t>03.06.2024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58D2FE9-711B-0C39-46FA-9B2427807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86C7990-E2B1-0351-1970-D53A465DD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6BD5-A56C-42E5-9EF8-026ED2F90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285370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74402A7-7D3B-A78B-F16C-A0C9EF8A2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57-233B-4B69-BEF7-261086E91BD4}" type="datetimeFigureOut">
              <a:rPr lang="ru-RU" smtClean="0"/>
              <a:t>03.06.2024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29694A0-DE6A-F348-254F-30EA335C6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FF8A1BF-0606-98AE-F274-3B8DE4197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6BD5-A56C-42E5-9EF8-026ED2F90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083268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462DED-F639-3A9E-F569-5EE31F1BC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6D658C-D477-4B05-CA80-79530D23D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514ACB8-6BC1-16F0-5EE5-83F9DC0ABB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39AB7D-E45B-83BF-C0B6-1DF44C144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57-233B-4B69-BEF7-261086E91BD4}" type="datetimeFigureOut">
              <a:rPr lang="ru-RU" smtClean="0"/>
              <a:t>03.06.2024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B03698A-DF35-8F88-8E91-F443624BD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F8A8389-248B-7C20-DA95-0B2B033A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6BD5-A56C-42E5-9EF8-026ED2F90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265248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768033-709A-17B3-2668-3F622B628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C1FEC1A-252F-F8DE-3C9F-00A139A150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7A888C3-7511-A492-0085-A132187BFC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388CBF2-FAB9-875F-CD03-613CD1654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57-233B-4B69-BEF7-261086E91BD4}" type="datetimeFigureOut">
              <a:rPr lang="ru-RU" smtClean="0"/>
              <a:t>03.06.2024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A18B901-1437-BAFE-3C4E-2284D9150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53AFCFB-667C-9C12-11AB-10A39A6F7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6BD5-A56C-42E5-9EF8-026ED2F90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866749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9DD38F-0F11-FC6F-F482-077CBFDFE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8CC69E9-5937-00EC-A9A8-371BAECA4C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249754-C0CA-F13F-AB53-65FA6FF871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CA657-233B-4B69-BEF7-261086E91BD4}" type="datetimeFigureOut">
              <a:rPr lang="ru-RU" smtClean="0"/>
              <a:t>03.06.2024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F293BD-632E-4651-CD97-B191391D44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692EB8-0A21-1459-E66C-B95B382A0D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86BD5-A56C-42E5-9EF8-026ED2F90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79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4E37C8B-1C74-A7C0-1080-3317ABB5C5FC}"/>
              </a:ext>
            </a:extLst>
          </p:cNvPr>
          <p:cNvSpPr/>
          <p:nvPr/>
        </p:nvSpPr>
        <p:spPr>
          <a:xfrm flipH="1">
            <a:off x="2118045" y="718456"/>
            <a:ext cx="8640150" cy="3144417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4000" b="1" i="1" dirty="0">
                <a:solidFill>
                  <a:srgbClr val="7030A0"/>
                </a:solidFill>
              </a:rPr>
              <a:t>ПРОЕКТ </a:t>
            </a:r>
            <a:br>
              <a:rPr lang="ru-RU" altLang="ru-RU" sz="4000" b="1" i="1" dirty="0">
                <a:solidFill>
                  <a:srgbClr val="7030A0"/>
                </a:solidFill>
              </a:rPr>
            </a:br>
            <a:r>
              <a:rPr lang="ru-RU" altLang="ru-RU" sz="4000" b="1" i="1" dirty="0">
                <a:solidFill>
                  <a:srgbClr val="7030A0"/>
                </a:solidFill>
              </a:rPr>
              <a:t>на тему:</a:t>
            </a:r>
            <a:br>
              <a:rPr lang="ru-RU" altLang="ru-RU" sz="3200" b="1" i="1" dirty="0">
                <a:solidFill>
                  <a:srgbClr val="7030A0"/>
                </a:solidFill>
              </a:rPr>
            </a:br>
            <a:r>
              <a:rPr lang="ru-RU" altLang="ru-RU" sz="3200" b="1" i="1" dirty="0">
                <a:solidFill>
                  <a:srgbClr val="00B050"/>
                </a:solidFill>
              </a:rPr>
              <a:t>«Развитие логического мышления детей старшего дошкольного возраста </a:t>
            </a:r>
          </a:p>
          <a:p>
            <a:pPr algn="ctr"/>
            <a:r>
              <a:rPr lang="ru-RU" altLang="ru-RU" sz="3200" b="1" i="1" dirty="0">
                <a:solidFill>
                  <a:srgbClr val="00B050"/>
                </a:solidFill>
              </a:rPr>
              <a:t>посредством </a:t>
            </a:r>
            <a:br>
              <a:rPr lang="ru-RU" altLang="ru-RU" sz="3200" b="1" i="1" dirty="0">
                <a:solidFill>
                  <a:srgbClr val="00B050"/>
                </a:solidFill>
              </a:rPr>
            </a:br>
            <a:r>
              <a:rPr lang="ru-RU" altLang="ru-RU" sz="3200" b="1" i="1" dirty="0" err="1">
                <a:solidFill>
                  <a:srgbClr val="00B050"/>
                </a:solidFill>
              </a:rPr>
              <a:t>логико</a:t>
            </a:r>
            <a:r>
              <a:rPr lang="ru-RU" altLang="ru-RU" sz="3200" b="1" i="1" dirty="0">
                <a:solidFill>
                  <a:srgbClr val="00B050"/>
                </a:solidFill>
              </a:rPr>
              <a:t> - математических игр»</a:t>
            </a:r>
            <a:endParaRPr lang="ru-RU" sz="3200" i="1" dirty="0">
              <a:solidFill>
                <a:srgbClr val="00B050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638F120-C16C-ACE8-7C56-23E426175F96}"/>
              </a:ext>
            </a:extLst>
          </p:cNvPr>
          <p:cNvSpPr/>
          <p:nvPr/>
        </p:nvSpPr>
        <p:spPr>
          <a:xfrm>
            <a:off x="1912776" y="4590661"/>
            <a:ext cx="3256383" cy="671804"/>
          </a:xfrm>
          <a:prstGeom prst="rect">
            <a:avLst/>
          </a:prstGeom>
          <a:solidFill>
            <a:srgbClr val="92D050"/>
          </a:solidFill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ПОДГОТОВИЛА: </a:t>
            </a:r>
          </a:p>
          <a:p>
            <a:pPr algn="ctr"/>
            <a:r>
              <a:rPr lang="ru-RU" b="1" dirty="0">
                <a:solidFill>
                  <a:srgbClr val="00B050"/>
                </a:solidFill>
              </a:rPr>
              <a:t>ВОСПИТАТЕЛЬ РОЧЕВА Н.Э.</a:t>
            </a:r>
          </a:p>
        </p:txBody>
      </p:sp>
    </p:spTree>
    <p:extLst>
      <p:ext uri="{BB962C8B-B14F-4D97-AF65-F5344CB8AC3E}">
        <p14:creationId xmlns:p14="http://schemas.microsoft.com/office/powerpoint/2010/main" val="3368155609"/>
      </p:ext>
    </p:extLst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0B2F03-73B4-5C77-BAD4-88E0DBB973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013" y="671804"/>
            <a:ext cx="3759850" cy="455333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433EA57-1F5B-BE50-343E-F3B84D6291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676" y="671804"/>
            <a:ext cx="3759850" cy="455333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575099473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ACD7C66-3A48-D90D-CB0A-98A5EA36A158}"/>
              </a:ext>
            </a:extLst>
          </p:cNvPr>
          <p:cNvSpPr/>
          <p:nvPr/>
        </p:nvSpPr>
        <p:spPr>
          <a:xfrm>
            <a:off x="2761861" y="419879"/>
            <a:ext cx="6979298" cy="979714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br>
              <a:rPr lang="ru-RU" alt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«Цвет и размер»</a:t>
            </a: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56352F6-3A4A-530F-59B8-64588BCFAE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20" y="1632860"/>
            <a:ext cx="5110065" cy="3452323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89894C1-1F32-79F3-6563-69563A646CAF}"/>
              </a:ext>
            </a:extLst>
          </p:cNvPr>
          <p:cNvSpPr/>
          <p:nvPr/>
        </p:nvSpPr>
        <p:spPr>
          <a:xfrm>
            <a:off x="6587412" y="2136710"/>
            <a:ext cx="3452327" cy="2267339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buFontTx/>
              <a:buNone/>
            </a:pPr>
            <a:r>
              <a:rPr lang="ru-RU" alt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eaLnBrk="1" hangingPunct="1">
              <a:buFontTx/>
              <a:buNone/>
            </a:pPr>
            <a:r>
              <a:rPr lang="ru-RU" alt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Развитие мышления, внимания, памяти, воображения. </a:t>
            </a:r>
          </a:p>
        </p:txBody>
      </p:sp>
    </p:spTree>
    <p:extLst>
      <p:ext uri="{BB962C8B-B14F-4D97-AF65-F5344CB8AC3E}">
        <p14:creationId xmlns:p14="http://schemas.microsoft.com/office/powerpoint/2010/main" val="2471011348"/>
      </p:ext>
    </p:extLst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80D9685-55BF-61B5-4605-4F9C41D9A0A1}"/>
              </a:ext>
            </a:extLst>
          </p:cNvPr>
          <p:cNvSpPr/>
          <p:nvPr/>
        </p:nvSpPr>
        <p:spPr>
          <a:xfrm>
            <a:off x="2435290" y="466532"/>
            <a:ext cx="7296539" cy="905068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КОНТРАСТЫ»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5D6F626-15B2-3A1E-16DB-2A65201BCF1D}"/>
              </a:ext>
            </a:extLst>
          </p:cNvPr>
          <p:cNvSpPr/>
          <p:nvPr/>
        </p:nvSpPr>
        <p:spPr>
          <a:xfrm>
            <a:off x="858417" y="1693507"/>
            <a:ext cx="2715208" cy="3391677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0" i="0" dirty="0">
                <a:solidFill>
                  <a:srgbClr val="212529"/>
                </a:solidFill>
                <a:effectLst/>
                <a:highlight>
                  <a:srgbClr val="F4F4F4"/>
                </a:highlight>
                <a:latin typeface="Arial" panose="020B0604020202020204" pitchFamily="34" charset="0"/>
              </a:rPr>
              <a:t> </a:t>
            </a:r>
            <a:r>
              <a:rPr lang="ru-RU" sz="2400" b="1" i="0" dirty="0">
                <a:solidFill>
                  <a:srgbClr val="00B050"/>
                </a:solidFill>
                <a:effectLst/>
                <a:highlight>
                  <a:srgbClr val="F4F4F4"/>
                </a:highlight>
                <a:latin typeface="Arial" panose="020B0604020202020204" pitchFamily="34" charset="0"/>
              </a:rPr>
              <a:t>ЦЕЛЬ:</a:t>
            </a:r>
            <a:r>
              <a:rPr lang="ru-RU" b="0" i="0" dirty="0">
                <a:solidFill>
                  <a:srgbClr val="212529"/>
                </a:solidFill>
                <a:effectLst/>
                <a:highlight>
                  <a:srgbClr val="F4F4F4"/>
                </a:highlight>
                <a:latin typeface="Arial" panose="020B0604020202020204" pitchFamily="34" charset="0"/>
              </a:rPr>
              <a:t> </a:t>
            </a:r>
            <a:r>
              <a:rPr lang="ru-RU" sz="2400" b="1" i="0" dirty="0">
                <a:solidFill>
                  <a:srgbClr val="00B050"/>
                </a:solidFill>
                <a:effectLst/>
                <a:highlight>
                  <a:srgbClr val="F4F4F4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умения различать предметы контрастной величины и обозначать их словами: большой, маленький.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EFCB2AE-2A53-074F-8966-48CE1CE7FC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432" y="1693507"/>
            <a:ext cx="3138193" cy="361561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F5CFCD7-837C-EBAF-16A2-4F16C8A8BB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807" y="1693507"/>
            <a:ext cx="3138193" cy="361561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027901626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700C8D8-0809-8A8B-699E-C5E098672402}"/>
              </a:ext>
            </a:extLst>
          </p:cNvPr>
          <p:cNvSpPr/>
          <p:nvPr/>
        </p:nvSpPr>
        <p:spPr>
          <a:xfrm>
            <a:off x="2640563" y="513184"/>
            <a:ext cx="6941976" cy="765109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НАЙДИ ПО ТЕНИ»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E01F780-6E4A-B6B3-3316-5FE289577D47}"/>
              </a:ext>
            </a:extLst>
          </p:cNvPr>
          <p:cNvSpPr/>
          <p:nvPr/>
        </p:nvSpPr>
        <p:spPr>
          <a:xfrm>
            <a:off x="849085" y="1688839"/>
            <a:ext cx="2612572" cy="3359021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buFontTx/>
              <a:buNone/>
            </a:pPr>
            <a:r>
              <a:rPr lang="ru-RU" alt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eaLnBrk="1" hangingPunct="1">
              <a:buFontTx/>
              <a:buNone/>
            </a:pPr>
            <a:r>
              <a:rPr lang="ru-RU" alt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Развивать речь детей, мышление, память. Ребенку  необходимо по силуэту узнать животных, назвать их.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629E4E1-03DF-1B1A-42EF-1EE4C04783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827" y="1628189"/>
            <a:ext cx="3128475" cy="3480319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95FB885-7341-E8B8-8C32-F3D81C235D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473" y="1791477"/>
            <a:ext cx="2960525" cy="3480319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474970601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D356112-66AD-31B9-3573-88306B3680EE}"/>
              </a:ext>
            </a:extLst>
          </p:cNvPr>
          <p:cNvSpPr/>
          <p:nvPr/>
        </p:nvSpPr>
        <p:spPr>
          <a:xfrm>
            <a:off x="2808514" y="522514"/>
            <a:ext cx="7623110" cy="737119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НАБОР ГЕОМЕТРИЧЕСКИХ ТЕЛ»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8FBF07B-A388-BD3C-23DD-70EDB40371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03" y="1656184"/>
            <a:ext cx="3174742" cy="3690255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9B5F475-A03E-5787-856C-9DE685301D36}"/>
              </a:ext>
            </a:extLst>
          </p:cNvPr>
          <p:cNvSpPr/>
          <p:nvPr/>
        </p:nvSpPr>
        <p:spPr>
          <a:xfrm>
            <a:off x="4674637" y="1688841"/>
            <a:ext cx="3053443" cy="3459322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i="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Цель. </a:t>
            </a:r>
            <a:r>
              <a:rPr lang="ru-RU" sz="3200" b="0" i="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Учить различать и называть геометрические тела</a:t>
            </a:r>
            <a:r>
              <a:rPr lang="ru-RU" sz="3200" b="1" i="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200" b="0" i="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смотреть на мир с разных точек зрения.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0AC791D-8BF5-118D-B06E-526D6623E6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856" y="1656184"/>
            <a:ext cx="2967135" cy="3762565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720181240"/>
      </p:ext>
    </p:extLst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E303DB5-5DF2-63B2-A13D-96EE5B57BBB2}"/>
              </a:ext>
            </a:extLst>
          </p:cNvPr>
          <p:cNvSpPr/>
          <p:nvPr/>
        </p:nvSpPr>
        <p:spPr>
          <a:xfrm>
            <a:off x="2612571" y="550506"/>
            <a:ext cx="7128588" cy="1063690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ОБУЧАЮЩИЙ НАБОР</a:t>
            </a:r>
          </a:p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ЦВЕТНЫЕ СЧЁТНЫЕ ПАЛОЧКИ «КЮИЗЕНЕР»»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583542D-9090-1D7A-5E31-6481B9C7C4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712" y="1940767"/>
            <a:ext cx="2898517" cy="3389343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9E206D9-07DD-00A9-5B9C-87E13CA1A55C}"/>
              </a:ext>
            </a:extLst>
          </p:cNvPr>
          <p:cNvSpPr/>
          <p:nvPr/>
        </p:nvSpPr>
        <p:spPr>
          <a:xfrm>
            <a:off x="4478695" y="2052735"/>
            <a:ext cx="3349690" cy="3025447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i="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ЦЕЛЬ: совершенствовать  измерительные умения. </a:t>
            </a:r>
            <a:r>
              <a:rPr lang="ru-RU" sz="2400" b="1" dirty="0">
                <a:solidFill>
                  <a:srgbClr val="00B050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В</a:t>
            </a:r>
            <a:r>
              <a:rPr lang="ru-RU" sz="2400" b="1" i="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ыкладывать различные изображения на плоскости. Развивать фантазию, мышление.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A99522F-F642-1125-96C0-FD370EEE76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0427" y="1811307"/>
            <a:ext cx="2761861" cy="3389343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412257871"/>
      </p:ext>
    </p:extLst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E303DB5-5DF2-63B2-A13D-96EE5B57BBB2}"/>
              </a:ext>
            </a:extLst>
          </p:cNvPr>
          <p:cNvSpPr/>
          <p:nvPr/>
        </p:nvSpPr>
        <p:spPr>
          <a:xfrm>
            <a:off x="2612571" y="494522"/>
            <a:ext cx="7128588" cy="78377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ОБУЧАЮЩИЙ НАБОР</a:t>
            </a:r>
          </a:p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«ГОЛОВОЛОМКА - ТАНГРАМ»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A908392-083F-9698-22A2-8598BD5248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384" y="1618861"/>
            <a:ext cx="3023117" cy="3452327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9A6C10-C7FB-C208-CA32-666685722A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499" y="1618860"/>
            <a:ext cx="3023117" cy="3452327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6FF8B9D-DBCF-BB82-CAB5-B7AB0CDD1EB6}"/>
              </a:ext>
            </a:extLst>
          </p:cNvPr>
          <p:cNvSpPr/>
          <p:nvPr/>
        </p:nvSpPr>
        <p:spPr>
          <a:xfrm flipH="1">
            <a:off x="4432041" y="1702836"/>
            <a:ext cx="2864498" cy="3452327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развитие логического мышления, воображения., а также благоприятное развитие на детскую психологию</a:t>
            </a:r>
          </a:p>
        </p:txBody>
      </p:sp>
    </p:spTree>
    <p:extLst>
      <p:ext uri="{BB962C8B-B14F-4D97-AF65-F5344CB8AC3E}">
        <p14:creationId xmlns:p14="http://schemas.microsoft.com/office/powerpoint/2010/main" val="3353025105"/>
      </p:ext>
    </p:extLst>
  </p:cSld>
  <p:clrMapOvr>
    <a:masterClrMapping/>
  </p:clrMapOvr>
  <p:transition spd="slow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6F8D3A-010A-3123-E064-11FCBF1062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193DA97-E12B-5DD7-CC01-68363DDA6E45}"/>
              </a:ext>
            </a:extLst>
          </p:cNvPr>
          <p:cNvSpPr/>
          <p:nvPr/>
        </p:nvSpPr>
        <p:spPr>
          <a:xfrm>
            <a:off x="2892489" y="494522"/>
            <a:ext cx="7175241" cy="709127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ОБУЧАЮЩИЙ НАБОР</a:t>
            </a:r>
          </a:p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«МАТЕМАТИЧЕСКОЕ ЛОТО»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72AC018-4D45-0007-FAA5-BBB791721069}"/>
              </a:ext>
            </a:extLst>
          </p:cNvPr>
          <p:cNvSpPr/>
          <p:nvPr/>
        </p:nvSpPr>
        <p:spPr>
          <a:xfrm>
            <a:off x="750338" y="1492898"/>
            <a:ext cx="1964871" cy="3573625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СОВЕРШЕНСТВУЕТ НАВЫКИ УСТНОГО СЧЁТА, СПОСОБСТВУЕТ РАЗВИТИЮ ЛОГИКИ, ВНИМАНИЯ И ПАМЯТИ.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5846483-97DE-1F24-E35A-B4746A2F19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639" y="1492898"/>
            <a:ext cx="2747864" cy="2920482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441B1F-6CE7-F7DB-AD7D-81FD5D22C8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218" y="2146041"/>
            <a:ext cx="2747864" cy="2920482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D38B64A-0051-8258-B25C-7F4E8E617B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798" y="1586204"/>
            <a:ext cx="2747864" cy="2920482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451695707"/>
      </p:ext>
    </p:extLst>
  </p:cSld>
  <p:clrMapOvr>
    <a:masterClrMapping/>
  </p:clrMapOvr>
  <p:transition spd="slow"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07117DF-4939-4DB7-BA8D-02BB6089E2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344" y="1576874"/>
            <a:ext cx="2783244" cy="348965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BA2A90D-D33B-82E2-F5B5-48035FAC93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611" y="1609531"/>
            <a:ext cx="2783244" cy="348965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D4DA649-A384-9267-E095-57A15ED8DD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878" y="1609531"/>
            <a:ext cx="2783245" cy="348965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D1C0B3AB-9320-6373-E9F6-67F8C6B2E8D2}"/>
              </a:ext>
            </a:extLst>
          </p:cNvPr>
          <p:cNvSpPr/>
          <p:nvPr/>
        </p:nvSpPr>
        <p:spPr>
          <a:xfrm>
            <a:off x="3219061" y="382555"/>
            <a:ext cx="5486400" cy="93306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СЧЁТНЫМИ ПАЛОЧКАМИ </a:t>
            </a:r>
          </a:p>
        </p:txBody>
      </p:sp>
    </p:spTree>
    <p:extLst>
      <p:ext uri="{BB962C8B-B14F-4D97-AF65-F5344CB8AC3E}">
        <p14:creationId xmlns:p14="http://schemas.microsoft.com/office/powerpoint/2010/main" val="4079561116"/>
      </p:ext>
    </p:extLst>
  </p:cSld>
  <p:clrMapOvr>
    <a:masterClrMapping/>
  </p:clrMapOvr>
  <p:transition spd="slow"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B573B6-3873-6525-1EFD-CDA2BBCA5D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72" y="1446244"/>
            <a:ext cx="2242457" cy="3079103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45DE7DB-FAC5-ABC9-D58A-9B6C3C801BA6}"/>
              </a:ext>
            </a:extLst>
          </p:cNvPr>
          <p:cNvSpPr/>
          <p:nvPr/>
        </p:nvSpPr>
        <p:spPr>
          <a:xfrm>
            <a:off x="3145972" y="1614195"/>
            <a:ext cx="2741644" cy="3760237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buFontTx/>
              <a:buNone/>
            </a:pPr>
            <a:r>
              <a:rPr lang="ru-RU" altLang="ru-RU" sz="2000" b="1" dirty="0">
                <a:solidFill>
                  <a:srgbClr val="00B050"/>
                </a:solidFill>
              </a:rPr>
              <a:t>Цель: </a:t>
            </a:r>
          </a:p>
          <a:p>
            <a:pPr eaLnBrk="1" hangingPunct="1">
              <a:buFontTx/>
              <a:buNone/>
            </a:pPr>
            <a:r>
              <a:rPr lang="ru-RU" altLang="ru-RU" sz="2000" b="1" dirty="0">
                <a:solidFill>
                  <a:srgbClr val="00B050"/>
                </a:solidFill>
              </a:rPr>
              <a:t>     Учить детей определять время по механическим и   электронным часам, так же ориентироваться во времени суток. Развивать логическое мышление, усидчивость и внимательность.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11774FB-AFF1-5AA8-F012-F23A6FB782B2}"/>
              </a:ext>
            </a:extLst>
          </p:cNvPr>
          <p:cNvSpPr/>
          <p:nvPr/>
        </p:nvSpPr>
        <p:spPr>
          <a:xfrm>
            <a:off x="2827175" y="438540"/>
            <a:ext cx="6960637" cy="8024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«ВРЕМЯ СУТОК. ВРЕМЯ»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217E1D3-DF39-2675-58AF-2558DD8CCF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1971" y="1371599"/>
            <a:ext cx="2242457" cy="3079103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39719A6-0F71-713C-259A-363619D5A4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386" y="2211355"/>
            <a:ext cx="2604792" cy="3079103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394862797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1EF9717-7F31-6848-E86C-F86D1FE99DE2}"/>
              </a:ext>
            </a:extLst>
          </p:cNvPr>
          <p:cNvSpPr/>
          <p:nvPr/>
        </p:nvSpPr>
        <p:spPr>
          <a:xfrm>
            <a:off x="3853543" y="634482"/>
            <a:ext cx="4786604" cy="64381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4800" b="1" dirty="0">
                <a:solidFill>
                  <a:srgbClr val="7030A0"/>
                </a:solidFill>
              </a:rPr>
              <a:t>Цели проекта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857A7FB-CE5E-4ECC-0F06-2F5D82F703BA}"/>
              </a:ext>
            </a:extLst>
          </p:cNvPr>
          <p:cNvSpPr/>
          <p:nvPr/>
        </p:nvSpPr>
        <p:spPr>
          <a:xfrm>
            <a:off x="1110343" y="1602658"/>
            <a:ext cx="6922612" cy="3313471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448310"/>
            <a:r>
              <a:rPr lang="ru-RU" b="1" dirty="0">
                <a:solidFill>
                  <a:srgbClr val="00B050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800" b="1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оздать необходимые условий для развития активного познания окружающего мира, логического мышления старших дошкольников посредством использования в образовательном процессе занимательного дидактического материала.</a:t>
            </a:r>
          </a:p>
          <a:p>
            <a:pPr indent="448310"/>
            <a:endParaRPr lang="ru-RU" altLang="ru-RU" sz="1800" b="1" dirty="0">
              <a:solidFill>
                <a:srgbClr val="00B050"/>
              </a:solidFill>
            </a:endParaRPr>
          </a:p>
          <a:p>
            <a:pPr indent="448310"/>
            <a:r>
              <a:rPr lang="ru-RU" altLang="ru-RU" sz="1800" b="1" dirty="0">
                <a:solidFill>
                  <a:srgbClr val="00B050"/>
                </a:solidFill>
              </a:rPr>
              <a:t>Проанализировать развитие логического мышления детей старшего дошкольного возраста посредством логико-математических игр;</a:t>
            </a:r>
          </a:p>
          <a:p>
            <a:pPr indent="448310"/>
            <a:endParaRPr lang="ru-RU" altLang="ru-RU" sz="1800" b="1" dirty="0">
              <a:solidFill>
                <a:srgbClr val="00B050"/>
              </a:solidFill>
            </a:endParaRPr>
          </a:p>
          <a:p>
            <a:pPr indent="448310"/>
            <a:r>
              <a:rPr lang="ru-RU" altLang="ru-RU" sz="1800" b="1" dirty="0">
                <a:solidFill>
                  <a:srgbClr val="00B050"/>
                </a:solidFill>
              </a:rPr>
              <a:t>Способствовать развитию познавательной активности детей.</a:t>
            </a:r>
          </a:p>
          <a:p>
            <a:pPr indent="448310"/>
            <a:endParaRPr lang="ru-RU" altLang="ru-RU" sz="1800" b="1" dirty="0">
              <a:solidFill>
                <a:srgbClr val="00B050"/>
              </a:solidFill>
            </a:endParaRPr>
          </a:p>
          <a:p>
            <a:pPr indent="448310"/>
            <a:endParaRPr lang="ru-RU" sz="18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0C882E3-75C1-71DA-96D4-F345F4E193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123" y="1769805"/>
            <a:ext cx="2551471" cy="314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504287"/>
      </p:ext>
    </p:extLst>
  </p:cSld>
  <p:clrMapOvr>
    <a:masterClrMapping/>
  </p:clrMapOvr>
  <p:transition spd="slow">
    <p:cov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BFFE92A-6B20-5BE5-C125-DBF53F588B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683AF0F-DA2C-570B-83B1-36BDB8EDDE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932" y="513181"/>
            <a:ext cx="2447341" cy="2915817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286A0B7-BD26-9C53-52C0-279F602865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27" y="1896447"/>
            <a:ext cx="2447341" cy="3065105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96B50BC-6A39-5B53-B912-0575B2DD90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848" y="587824"/>
            <a:ext cx="2447341" cy="2915817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E053EE6-5821-0CCD-0B8D-43C6057A1E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970" y="1971089"/>
            <a:ext cx="2447341" cy="306510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49992448"/>
      </p:ext>
    </p:extLst>
  </p:cSld>
  <p:clrMapOvr>
    <a:masterClrMapping/>
  </p:clrMapOvr>
  <p:transition spd="slow">
    <p:cov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E303DB5-5DF2-63B2-A13D-96EE5B57BBB2}"/>
              </a:ext>
            </a:extLst>
          </p:cNvPr>
          <p:cNvSpPr/>
          <p:nvPr/>
        </p:nvSpPr>
        <p:spPr>
          <a:xfrm>
            <a:off x="2285999" y="485192"/>
            <a:ext cx="7128588" cy="634481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5400" b="1" dirty="0">
                <a:solidFill>
                  <a:srgbClr val="7030A0"/>
                </a:solidFill>
              </a:rPr>
              <a:t>Работа с родителями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598CB33-1662-9514-46EE-AAF01CCE6569}"/>
              </a:ext>
            </a:extLst>
          </p:cNvPr>
          <p:cNvSpPr/>
          <p:nvPr/>
        </p:nvSpPr>
        <p:spPr>
          <a:xfrm>
            <a:off x="1371601" y="1446245"/>
            <a:ext cx="9330612" cy="4012163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buFont typeface="Wingdings" panose="05000000000000000000" pitchFamily="2" charset="2"/>
              <a:buChar char="v"/>
            </a:pPr>
            <a:endParaRPr lang="ru-RU" altLang="ru-RU" sz="3200" b="1" dirty="0">
              <a:solidFill>
                <a:srgbClr val="00B050"/>
              </a:solidFill>
            </a:endParaRP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altLang="ru-RU" sz="3200" b="1" dirty="0">
                <a:solidFill>
                  <a:srgbClr val="00B050"/>
                </a:solidFill>
              </a:rPr>
              <a:t>Разработка консультаций для родителей по данной теме.</a:t>
            </a:r>
          </a:p>
          <a:p>
            <a:pPr>
              <a:buFont typeface="Wingdings" panose="05000000000000000000" pitchFamily="2" charset="2"/>
              <a:buChar char="v"/>
            </a:pPr>
            <a:endParaRPr lang="ru-RU" altLang="ru-RU" sz="3200" b="1" dirty="0">
              <a:solidFill>
                <a:srgbClr val="00B05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altLang="ru-RU" sz="3200" b="1" dirty="0">
                <a:solidFill>
                  <a:srgbClr val="00B050"/>
                </a:solidFill>
              </a:rPr>
              <a:t>Знакомство родителей с содержанием работы по программе.</a:t>
            </a:r>
          </a:p>
          <a:p>
            <a:pPr>
              <a:buFont typeface="Wingdings" panose="05000000000000000000" pitchFamily="2" charset="2"/>
              <a:buChar char="v"/>
            </a:pPr>
            <a:endParaRPr lang="ru-RU" altLang="ru-RU" sz="3200" b="1" dirty="0">
              <a:solidFill>
                <a:srgbClr val="00B05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altLang="ru-RU" sz="3200" b="1" dirty="0">
                <a:solidFill>
                  <a:srgbClr val="00B050"/>
                </a:solidFill>
              </a:rPr>
              <a:t>Рекомендации для родителей по использованию литературы.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endParaRPr lang="ru-RU" altLang="ru-RU" sz="3200" b="1" dirty="0">
              <a:solidFill>
                <a:srgbClr val="00B050"/>
              </a:solidFill>
            </a:endParaRPr>
          </a:p>
          <a:p>
            <a:pPr eaLnBrk="1" hangingPunct="1">
              <a:buFont typeface="Wingdings" panose="05000000000000000000" pitchFamily="2" charset="2"/>
              <a:buChar char="v"/>
            </a:pPr>
            <a:endParaRPr lang="ru-RU" altLang="ru-RU" sz="1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582369"/>
      </p:ext>
    </p:extLst>
  </p:cSld>
  <p:clrMapOvr>
    <a:masterClrMapping/>
  </p:clrMapOvr>
  <p:transition spd="slow"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6E5DD09-601F-A314-1300-C802BDC555AA}"/>
              </a:ext>
            </a:extLst>
          </p:cNvPr>
          <p:cNvSpPr/>
          <p:nvPr/>
        </p:nvSpPr>
        <p:spPr>
          <a:xfrm>
            <a:off x="2659224" y="550507"/>
            <a:ext cx="6699380" cy="625150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5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5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A5DC2BA-455B-5189-40F3-588881A1465E}"/>
              </a:ext>
            </a:extLst>
          </p:cNvPr>
          <p:cNvSpPr/>
          <p:nvPr/>
        </p:nvSpPr>
        <p:spPr>
          <a:xfrm>
            <a:off x="1129005" y="1511559"/>
            <a:ext cx="7576456" cy="3881534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ru-RU" altLang="ru-RU" sz="1800" b="1" dirty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ru-RU" alt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логического мышления происходит постепенно. Для одного ребенка больше характерно наглядно-образное мышление, для другого – наглядно-действенное, а третий с легкостью оперирует понятиями.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ru-RU" altLang="ru-RU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ru-RU" alt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дидактических игр повышает эффективность педагогического процесса, кроме того, они способны развитию памяти, мышления, внимания, воображения у детей, оказывая огромное влияние на умственное развитие ребенка.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ru-RU" altLang="ru-RU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ru-RU" alt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одна из форм развития логического мышления. В процессе игры активизируются разнообразные умственные процессы и принимают произвольный характер.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dirty="0">
                <a:solidFill>
                  <a:srgbClr val="0070C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ru-RU" altLang="ru-RU" sz="18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EF4E1E6-4CF5-3561-1308-830DA1FBE0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083" y="1800808"/>
            <a:ext cx="2509934" cy="300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398261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41BBCB5-05D8-F845-738D-3BE2B220E1B0}"/>
              </a:ext>
            </a:extLst>
          </p:cNvPr>
          <p:cNvSpPr/>
          <p:nvPr/>
        </p:nvSpPr>
        <p:spPr>
          <a:xfrm>
            <a:off x="2694039" y="501445"/>
            <a:ext cx="6558116" cy="570271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6000" b="1" dirty="0">
                <a:solidFill>
                  <a:srgbClr val="7030A0"/>
                </a:solidFill>
              </a:rPr>
              <a:t>Задачи проекта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31FC922-49E9-DF22-4001-E3B36042F95C}"/>
              </a:ext>
            </a:extLst>
          </p:cNvPr>
          <p:cNvSpPr/>
          <p:nvPr/>
        </p:nvSpPr>
        <p:spPr>
          <a:xfrm flipH="1">
            <a:off x="1465005" y="1334277"/>
            <a:ext cx="9714272" cy="3916149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000" b="1" dirty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Обучать детей основным логическим операциям: анализу, синтезу, сравнению, обобщению, классификации, систематизации, </a:t>
            </a:r>
            <a:r>
              <a:rPr lang="ru-RU" sz="2000" b="1" dirty="0" err="1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сериации</a:t>
            </a:r>
            <a:r>
              <a:rPr lang="ru-RU" sz="2000" b="1" dirty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смысловому соответствию, ограничению.</a:t>
            </a:r>
            <a:endParaRPr lang="ru-RU" sz="2000" b="1" dirty="0">
              <a:solidFill>
                <a:srgbClr val="92D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2.Развивать умение оперировать абстрактными понятиями, рассуждать, устанавливать </a:t>
            </a:r>
            <a:r>
              <a:rPr lang="ru-RU" sz="2000" b="1" dirty="0" err="1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причино</a:t>
            </a:r>
            <a:r>
              <a:rPr lang="ru-RU" sz="2000" b="1" dirty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следственные связи, делать выводы.</a:t>
            </a:r>
            <a:endParaRPr lang="ru-RU" sz="2000" b="1" dirty="0">
              <a:solidFill>
                <a:srgbClr val="92D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3.Воспитывать у детей потребность умственно напрягаться занимаясь интеллектуальными задачами, интерес к познавательной деятельности.</a:t>
            </a:r>
            <a:endParaRPr lang="ru-RU" sz="2000" b="1" dirty="0">
              <a:solidFill>
                <a:srgbClr val="92D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sz="2000" b="1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b="1" dirty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0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умственные способности детей через логико-математические игры.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5.Донести до родителей актуальность данной проблемы и привлечь их к активному сотрудничеству.</a:t>
            </a:r>
            <a:endParaRPr lang="ru-RU" sz="2000" b="1" dirty="0">
              <a:solidFill>
                <a:srgbClr val="92D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651939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2595895-8294-A77F-D9CE-025B48E3AD02}"/>
              </a:ext>
            </a:extLst>
          </p:cNvPr>
          <p:cNvSpPr/>
          <p:nvPr/>
        </p:nvSpPr>
        <p:spPr>
          <a:xfrm>
            <a:off x="2526889" y="491613"/>
            <a:ext cx="7413523" cy="53094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4400" b="1" dirty="0">
                <a:solidFill>
                  <a:srgbClr val="7030A0"/>
                </a:solidFill>
              </a:rPr>
              <a:t>Актуальность темы проекта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C18ED09-2A73-3BF6-53F9-513F5CBA1C61}"/>
              </a:ext>
            </a:extLst>
          </p:cNvPr>
          <p:cNvSpPr/>
          <p:nvPr/>
        </p:nvSpPr>
        <p:spPr>
          <a:xfrm>
            <a:off x="1258529" y="1248696"/>
            <a:ext cx="10137058" cy="4129549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ru-RU" altLang="ru-RU" sz="2000" b="1" dirty="0">
                <a:solidFill>
                  <a:srgbClr val="00B050"/>
                </a:solidFill>
              </a:rPr>
              <a:t>Овладение логическими формами мышления в дошкольном возрасте способствует развитию умственных способностей, что необходимо для успешного  перехода детей к школьному обучению.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ru-RU" altLang="ru-RU" sz="2000" b="1" dirty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ru-RU" altLang="ru-RU" sz="2000" b="1" dirty="0">
                <a:solidFill>
                  <a:srgbClr val="00B050"/>
                </a:solidFill>
              </a:rPr>
              <a:t>В процессе развития логического мышления у ребенка формируются умения рассуждать, делать умозаключения в соответствии с законами логики, построение причинно-следственных связей;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ru-RU" altLang="ru-RU" sz="2000" b="1" dirty="0">
              <a:solidFill>
                <a:srgbClr val="00B050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ru-RU" altLang="ru-RU" sz="2000" b="1" dirty="0">
                <a:solidFill>
                  <a:srgbClr val="00B050"/>
                </a:solidFill>
              </a:rPr>
              <a:t>В процессе развития логического мышления у ребенка формируются умения рассуждать, делать умозаключения в соответствии с законами логики, построение причинно-следственных связей;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ru-RU" altLang="ru-RU" sz="2000" b="1" dirty="0">
              <a:solidFill>
                <a:srgbClr val="00B050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ru-RU" altLang="ru-RU" sz="2000" b="1" dirty="0">
                <a:solidFill>
                  <a:srgbClr val="00B050"/>
                </a:solidFill>
              </a:rPr>
              <a:t>Также развиваются такие качества как: любознательность, сообразительность, смекалка, наблюдательность, самостоятельность, память, внимание;</a:t>
            </a:r>
          </a:p>
          <a:p>
            <a:pPr eaLnBrk="1" hangingPunct="1">
              <a:lnSpc>
                <a:spcPct val="90000"/>
              </a:lnSpc>
            </a:pPr>
            <a:endParaRPr lang="ru-RU" altLang="ru-RU" sz="1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892003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ECB383F-F892-6FCA-2F4E-A6ACE9BC0A37}"/>
              </a:ext>
            </a:extLst>
          </p:cNvPr>
          <p:cNvSpPr/>
          <p:nvPr/>
        </p:nvSpPr>
        <p:spPr>
          <a:xfrm>
            <a:off x="1903446" y="727787"/>
            <a:ext cx="9060024" cy="4217437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0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Сроки реализации программы</a:t>
            </a:r>
            <a:r>
              <a:rPr lang="ru-RU" sz="20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учебный год.</a:t>
            </a:r>
            <a:endParaRPr lang="ru-RU" sz="2000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Режим занятий</a:t>
            </a:r>
            <a:r>
              <a:rPr lang="ru-RU" sz="20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1 занятие в неделю во второй половине дня продолжительностью 20-25 минут.</a:t>
            </a:r>
            <a:endParaRPr lang="ru-RU" sz="2000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и приёмы работы: </a:t>
            </a:r>
            <a:r>
              <a:rPr lang="ru-RU" sz="20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дидактические, развивающие, игра-путешествие, работа с логическими блоками </a:t>
            </a:r>
            <a:r>
              <a:rPr lang="ru-RU" sz="2000" dirty="0" err="1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Дьёнеша</a:t>
            </a:r>
            <a:r>
              <a:rPr lang="ru-RU" sz="20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 палочками </a:t>
            </a:r>
            <a:r>
              <a:rPr lang="ru-RU" sz="2000" dirty="0" err="1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sz="20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решение логических задач, отгадывание загадок, ребусов, рассматривание, объяснение, чтение, занимательные вопросы, задачи – шутки, графический диктант. </a:t>
            </a:r>
            <a:r>
              <a:rPr lang="ru-RU" altLang="ru-RU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Стихотворные тексты на развитие операций обобщения, классификации и конкретизации. Игры с счетными палочками. Игры-головоломки.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altLang="ru-RU" sz="1800" b="1" dirty="0">
              <a:solidFill>
                <a:srgbClr val="0070C0"/>
              </a:solidFill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altLang="ru-RU" sz="1800" b="1" dirty="0">
              <a:solidFill>
                <a:srgbClr val="0070C0"/>
              </a:solidFill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046147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53E2362-49F9-2B3B-FE1B-6490AFC22D5B}"/>
              </a:ext>
            </a:extLst>
          </p:cNvPr>
          <p:cNvSpPr/>
          <p:nvPr/>
        </p:nvSpPr>
        <p:spPr>
          <a:xfrm>
            <a:off x="1651517" y="1119673"/>
            <a:ext cx="9498565" cy="3928188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448310" algn="ctr"/>
            <a:r>
              <a:rPr lang="ru-RU" sz="2400" b="1" dirty="0">
                <a:solidFill>
                  <a:srgbClr val="7030A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Длительность работы проекта.</a:t>
            </a:r>
            <a:endParaRPr lang="ru-RU" sz="2400" dirty="0">
              <a:solidFill>
                <a:srgbClr val="7030A0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8310"/>
            <a:r>
              <a:rPr lang="ru-RU" sz="180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1 этап – начальный (констатирующий) – сентябрь </a:t>
            </a:r>
          </a:p>
          <a:p>
            <a:pPr indent="448310"/>
            <a:r>
              <a:rPr lang="ru-RU" sz="180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2 этап – основной (формирующий) - октябрь – апрель </a:t>
            </a:r>
          </a:p>
          <a:p>
            <a:pPr indent="448310"/>
            <a:r>
              <a:rPr lang="ru-RU" sz="180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3 этап – заключительный (контрольный) – май </a:t>
            </a:r>
          </a:p>
          <a:p>
            <a:pPr indent="448310"/>
            <a:r>
              <a:rPr lang="ru-RU" sz="180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Начальный этап предполагал обнаружение проблемы, подбор диагностического материала  и выявление уровня развития логического мышления у детей.</a:t>
            </a:r>
          </a:p>
          <a:p>
            <a:pPr indent="448310"/>
            <a:r>
              <a:rPr lang="ru-RU" sz="180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На формирующем этапе было проведено:</a:t>
            </a:r>
          </a:p>
          <a:p>
            <a:pPr indent="448310"/>
            <a:r>
              <a:rPr lang="ru-RU" sz="180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1. Отбор и моделирование форм работы с детьми;</a:t>
            </a:r>
          </a:p>
          <a:p>
            <a:pPr indent="448310"/>
            <a:r>
              <a:rPr lang="ru-RU" sz="180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2. Преобразование предметно – развивающей среды.</a:t>
            </a:r>
          </a:p>
          <a:p>
            <a:pPr indent="448310"/>
            <a:r>
              <a:rPr lang="ru-RU" sz="180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3. Исследование авторских разработок.</a:t>
            </a:r>
          </a:p>
          <a:p>
            <a:pPr indent="448310"/>
            <a:r>
              <a:rPr lang="ru-RU" sz="180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На заключительном этапе диагностика доказала успешность выбранной технологии для решения обозначенной педагогической проблемы.</a:t>
            </a:r>
          </a:p>
        </p:txBody>
      </p:sp>
    </p:spTree>
    <p:extLst>
      <p:ext uri="{BB962C8B-B14F-4D97-AF65-F5344CB8AC3E}">
        <p14:creationId xmlns:p14="http://schemas.microsoft.com/office/powerpoint/2010/main" val="2288620468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7C80105-6F81-3F0F-7A73-B0D384E2D914}"/>
              </a:ext>
            </a:extLst>
          </p:cNvPr>
          <p:cNvSpPr/>
          <p:nvPr/>
        </p:nvSpPr>
        <p:spPr>
          <a:xfrm>
            <a:off x="2976464" y="550506"/>
            <a:ext cx="6139543" cy="709127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4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среда</a:t>
            </a:r>
            <a:endParaRPr lang="ru-RU" sz="4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0BE0460-3339-FFFA-8521-39E49E36F20D}"/>
              </a:ext>
            </a:extLst>
          </p:cNvPr>
          <p:cNvSpPr/>
          <p:nvPr/>
        </p:nvSpPr>
        <p:spPr>
          <a:xfrm>
            <a:off x="7492482" y="1716833"/>
            <a:ext cx="3638938" cy="3321698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alt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создана предметно - развивающая среда, выделен специальный стеллаж с наличием дидактических игр по развитию логического мышления.</a:t>
            </a:r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1537E7-5A43-2C6E-4CDC-989785E826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580" y="1511558"/>
            <a:ext cx="5464629" cy="3657601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617298301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91281C-D92C-3E6F-D53E-4BD0D9E616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995" y="569167"/>
            <a:ext cx="5293567" cy="425476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877A02B-EE1C-51BF-BD84-2A39C8CF28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086" y="1175658"/>
            <a:ext cx="3480318" cy="3834881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82547752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819A7-4B13-D810-9297-7CED5E3C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2DD4C81-4909-C2E2-F3DB-B7EDB1799FC8}"/>
              </a:ext>
            </a:extLst>
          </p:cNvPr>
          <p:cNvSpPr/>
          <p:nvPr/>
        </p:nvSpPr>
        <p:spPr>
          <a:xfrm>
            <a:off x="3069771" y="447869"/>
            <a:ext cx="6027576" cy="1231637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4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</a:t>
            </a:r>
          </a:p>
          <a:p>
            <a:pPr algn="ctr"/>
            <a:r>
              <a:rPr lang="ru-RU" sz="4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«ЦИФРЫ»</a:t>
            </a:r>
            <a:endParaRPr lang="ru-RU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3108D93-D9F3-8CE9-641D-A2EAC24C79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53786" y="2009383"/>
            <a:ext cx="3359023" cy="3595007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9A9B842-D8B0-2C59-E3CF-6FD9196C07AA}"/>
              </a:ext>
            </a:extLst>
          </p:cNvPr>
          <p:cNvSpPr/>
          <p:nvPr/>
        </p:nvSpPr>
        <p:spPr>
          <a:xfrm flipH="1">
            <a:off x="7013897" y="1996751"/>
            <a:ext cx="3595007" cy="3265714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ЦЕЛЬ: Соотносить цифру с числом, упражнять в счете. Упражнять в счете и отсчитывании предметов в пределах 10 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5963215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2160</TotalTime>
  <Words>796</Words>
  <Application>Microsoft Office PowerPoint</Application>
  <PresentationFormat>Широкоэкранный</PresentationFormat>
  <Paragraphs>87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</dc:creator>
  <cp:lastModifiedBy>Microsoft Office</cp:lastModifiedBy>
  <cp:revision>8</cp:revision>
  <dcterms:created xsi:type="dcterms:W3CDTF">2024-05-21T14:24:20Z</dcterms:created>
  <dcterms:modified xsi:type="dcterms:W3CDTF">2024-06-03T09:58:02Z</dcterms:modified>
</cp:coreProperties>
</file>