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81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8" r:id="rId15"/>
    <p:sldId id="269" r:id="rId16"/>
    <p:sldId id="276" r:id="rId17"/>
    <p:sldId id="270" r:id="rId18"/>
    <p:sldId id="272" r:id="rId19"/>
    <p:sldId id="271" r:id="rId20"/>
    <p:sldId id="273" r:id="rId21"/>
    <p:sldId id="277" r:id="rId22"/>
    <p:sldId id="274" r:id="rId23"/>
    <p:sldId id="275" r:id="rId24"/>
    <p:sldId id="279" r:id="rId25"/>
    <p:sldId id="280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256" autoAdjust="0"/>
  </p:normalViewPr>
  <p:slideViewPr>
    <p:cSldViewPr snapToGrid="0">
      <p:cViewPr varScale="1">
        <p:scale>
          <a:sx n="82" d="100"/>
          <a:sy n="82" d="100"/>
        </p:scale>
        <p:origin x="691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85D5AB45-FD97-4060-A953-A4965C508F9B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244EEB89-70F2-49EE-9A8B-88F3790CD0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19174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5AB45-FD97-4060-A953-A4965C508F9B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EEB89-70F2-49EE-9A8B-88F3790CD0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54759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5AB45-FD97-4060-A953-A4965C508F9B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EEB89-70F2-49EE-9A8B-88F3790CD0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43430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5AB45-FD97-4060-A953-A4965C508F9B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EEB89-70F2-49EE-9A8B-88F3790CD0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2992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5D5AB45-FD97-4060-A953-A4965C508F9B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244EEB89-70F2-49EE-9A8B-88F3790CD0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4752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5AB45-FD97-4060-A953-A4965C508F9B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EEB89-70F2-49EE-9A8B-88F3790CD0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9691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5AB45-FD97-4060-A953-A4965C508F9B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EEB89-70F2-49EE-9A8B-88F3790CD0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1420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5AB45-FD97-4060-A953-A4965C508F9B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EEB89-70F2-49EE-9A8B-88F3790CD0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841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5AB45-FD97-4060-A953-A4965C508F9B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EEB89-70F2-49EE-9A8B-88F3790CD0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9261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5AB45-FD97-4060-A953-A4965C508F9B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44EEB89-70F2-49EE-9A8B-88F3790CD00C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802996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85D5AB45-FD97-4060-A953-A4965C508F9B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44EEB89-70F2-49EE-9A8B-88F3790CD00C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243235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85D5AB45-FD97-4060-A953-A4965C508F9B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244EEB89-70F2-49EE-9A8B-88F3790CD0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6227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ebp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jpg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7" Type="http://schemas.openxmlformats.org/officeDocument/2006/relationships/image" Target="../media/image39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g"/><Relationship Id="rId5" Type="http://schemas.openxmlformats.org/officeDocument/2006/relationships/image" Target="../media/image37.jpg"/><Relationship Id="rId4" Type="http://schemas.openxmlformats.org/officeDocument/2006/relationships/image" Target="../media/image36.jp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g"/><Relationship Id="rId3" Type="http://schemas.openxmlformats.org/officeDocument/2006/relationships/image" Target="../media/image41.jpg"/><Relationship Id="rId7" Type="http://schemas.openxmlformats.org/officeDocument/2006/relationships/image" Target="../media/image45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g"/><Relationship Id="rId5" Type="http://schemas.openxmlformats.org/officeDocument/2006/relationships/image" Target="../media/image43.jpg"/><Relationship Id="rId4" Type="http://schemas.openxmlformats.org/officeDocument/2006/relationships/image" Target="../media/image42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9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gif"/><Relationship Id="rId4" Type="http://schemas.openxmlformats.org/officeDocument/2006/relationships/image" Target="../media/image5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webp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gif"/><Relationship Id="rId2" Type="http://schemas.openxmlformats.org/officeDocument/2006/relationships/image" Target="../media/image55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14ECEB2-B826-CD7E-C72E-4373EF69E4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6AB3D3F-CF5D-D1AB-A0FE-0569CB1EB76B}"/>
              </a:ext>
            </a:extLst>
          </p:cNvPr>
          <p:cNvSpPr/>
          <p:nvPr/>
        </p:nvSpPr>
        <p:spPr>
          <a:xfrm>
            <a:off x="895739" y="65314"/>
            <a:ext cx="10468947" cy="214604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600" b="1" i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логического мышления детей дошкольного возраста посредством</a:t>
            </a:r>
            <a:br>
              <a:rPr lang="ru-RU" sz="3600" b="1" i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i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3600" b="1" i="1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логико</a:t>
            </a:r>
            <a:r>
              <a:rPr lang="ru-RU" sz="3600" b="1" i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математических игр».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99F682D-E7AB-A3BC-0884-A4AC9B1A87C0}"/>
              </a:ext>
            </a:extLst>
          </p:cNvPr>
          <p:cNvSpPr/>
          <p:nvPr/>
        </p:nvSpPr>
        <p:spPr>
          <a:xfrm>
            <a:off x="9815804" y="5467739"/>
            <a:ext cx="2376196" cy="1324947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>
                <a:solidFill>
                  <a:schemeClr val="accent4">
                    <a:lumMod val="50000"/>
                  </a:schemeClr>
                </a:solidFill>
              </a:rPr>
              <a:t>ПОДГОТОВИЛА; Воспитатель ГБДОУ НАО </a:t>
            </a:r>
          </a:p>
          <a:p>
            <a:pPr algn="ctr"/>
            <a:r>
              <a:rPr lang="ru-RU">
                <a:solidFill>
                  <a:schemeClr val="accent4">
                    <a:lumMod val="50000"/>
                  </a:schemeClr>
                </a:solidFill>
              </a:rPr>
              <a:t>п. Хорей-Вер </a:t>
            </a:r>
          </a:p>
          <a:p>
            <a:pPr algn="ctr"/>
            <a:r>
              <a:rPr lang="ru-RU">
                <a:solidFill>
                  <a:schemeClr val="accent4">
                    <a:lumMod val="50000"/>
                  </a:schemeClr>
                </a:solidFill>
              </a:rPr>
              <a:t>Рочева Н.Э.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081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622C142-0E76-A7D2-A480-8B6DA73CDCBB}"/>
              </a:ext>
            </a:extLst>
          </p:cNvPr>
          <p:cNvSpPr/>
          <p:nvPr/>
        </p:nvSpPr>
        <p:spPr>
          <a:xfrm>
            <a:off x="457201" y="251927"/>
            <a:ext cx="6932645" cy="609288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indent="228600">
              <a:lnSpc>
                <a:spcPct val="107000"/>
              </a:lnSpc>
              <a:spcAft>
                <a:spcPts val="800"/>
              </a:spcAft>
            </a:pPr>
            <a:r>
              <a:rPr lang="ru-RU" sz="2000" b="1" u="sng" kern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2000" b="1" kern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000" b="1" kern="100" dirty="0">
              <a:solidFill>
                <a:schemeClr val="accent2">
                  <a:lumMod val="75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Aft>
                <a:spcPts val="800"/>
              </a:spcAft>
            </a:pPr>
            <a:r>
              <a:rPr lang="ru-RU" sz="2000" b="1" kern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-способствовать развитию познавательной активности и логических способностей детей.</a:t>
            </a:r>
            <a:endParaRPr lang="ru-RU" sz="2000" b="1" kern="100" dirty="0">
              <a:solidFill>
                <a:schemeClr val="accent2">
                  <a:lumMod val="75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Aft>
                <a:spcPts val="800"/>
              </a:spcAft>
            </a:pPr>
            <a:r>
              <a:rPr lang="ru-RU" sz="2000" b="1" u="sng" kern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2000" b="1" kern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000" b="1" kern="100" dirty="0">
              <a:solidFill>
                <a:schemeClr val="accent2">
                  <a:lumMod val="75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Aft>
                <a:spcPts val="800"/>
              </a:spcAft>
            </a:pPr>
            <a:r>
              <a:rPr lang="ru-RU" sz="2000" b="1" kern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создать условия для развития познавательных способностей и логического мышления</a:t>
            </a:r>
            <a:endParaRPr lang="ru-RU" sz="2000" b="1" kern="100" dirty="0">
              <a:solidFill>
                <a:schemeClr val="accent2">
                  <a:lumMod val="75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Aft>
                <a:spcPts val="800"/>
              </a:spcAft>
            </a:pPr>
            <a:r>
              <a:rPr lang="ru-RU" sz="2000" b="1" kern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-развивать </a:t>
            </a:r>
            <a:r>
              <a:rPr lang="ru-RU" sz="2000" b="1" u="sng" kern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совершенствовать работу мыслительных операций</a:t>
            </a:r>
            <a:r>
              <a:rPr lang="ru-RU" sz="2000" b="1" kern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анализ, синтез, обобщение, сравнение, классификации, упорядоченности действий, ориентировке в пространстве</a:t>
            </a:r>
            <a:endParaRPr lang="ru-RU" sz="2000" b="1" kern="100" dirty="0">
              <a:solidFill>
                <a:schemeClr val="accent2">
                  <a:lumMod val="75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Aft>
                <a:spcPts val="800"/>
              </a:spcAft>
            </a:pPr>
            <a:r>
              <a:rPr lang="ru-RU" sz="2000" b="1" kern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-развивать у детей слуховую и зрительную память, восприятие, произвольное внимание, воображение</a:t>
            </a:r>
            <a:endParaRPr lang="ru-RU" sz="2000" b="1" kern="100" dirty="0">
              <a:solidFill>
                <a:schemeClr val="accent2">
                  <a:lumMod val="75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Aft>
                <a:spcPts val="800"/>
              </a:spcAft>
            </a:pPr>
            <a:r>
              <a:rPr lang="ru-RU" sz="2000" b="1" kern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-воспитать у детей коммуникативные навыки, стремление к преодолению трудностей, уверенности в себе.</a:t>
            </a:r>
            <a:endParaRPr lang="ru-RU" sz="2000" b="1" kern="100" dirty="0">
              <a:solidFill>
                <a:schemeClr val="accent2">
                  <a:lumMod val="75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434CF53-E20C-AEAC-6026-828A2CF08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7208" y="3153747"/>
            <a:ext cx="4534678" cy="3191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237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DBE6821-DD81-C7A1-242D-316CBA290070}"/>
              </a:ext>
            </a:extLst>
          </p:cNvPr>
          <p:cNvSpPr/>
          <p:nvPr/>
        </p:nvSpPr>
        <p:spPr>
          <a:xfrm>
            <a:off x="839755" y="363894"/>
            <a:ext cx="6969966" cy="84908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Средства, развивающие логическое мышление</a:t>
            </a:r>
            <a:endParaRPr lang="ru-RU" sz="32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847144B-42BA-5617-FF59-1294ACAF57BC}"/>
              </a:ext>
            </a:extLst>
          </p:cNvPr>
          <p:cNvSpPr/>
          <p:nvPr/>
        </p:nvSpPr>
        <p:spPr>
          <a:xfrm>
            <a:off x="839754" y="1390261"/>
            <a:ext cx="6969967" cy="510384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eaLnBrk="1" hangingPunct="1">
              <a:buFont typeface="Wingdings" pitchFamily="2" charset="2"/>
              <a:buChar char="v"/>
            </a:pPr>
            <a:r>
              <a:rPr lang="ru-RU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Стихотворные тексты на развитие операций обобщения, классификации и конкретизации.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sz="24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и упражнения на установление причинно-следственных связей в природных и социальных явлениях.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Занятия, игры и упражнение на развитие операций сравнения и установления причинности.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sz="24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Загадки. Задачи – шутки.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Игры-головоломки, конструирование.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с счетными палочками.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Разгадывание ребусов, математически пазлов.</a:t>
            </a: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26FC3E7-77A9-AB84-DD64-B23DE43466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971" y="2640563"/>
            <a:ext cx="3648270" cy="3536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728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05A0548-B49A-6694-B99A-727207C05FAA}"/>
              </a:ext>
            </a:extLst>
          </p:cNvPr>
          <p:cNvSpPr/>
          <p:nvPr/>
        </p:nvSpPr>
        <p:spPr>
          <a:xfrm>
            <a:off x="186614" y="382556"/>
            <a:ext cx="5756986" cy="247261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БЛОКИ ДЬЕНЕША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Играя с блоками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Дьенеша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ребенок выполняет разнообразные предметные действия: группирует по признаку, выкладывает ряды по заданному алгоритму. Такие игры развивают  творческие способности,  восприятие, память, внимание и воображение.</a:t>
            </a:r>
          </a:p>
          <a:p>
            <a:pPr algn="ctr"/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C9E5D23-503D-EE0A-6C71-7A1C27A2B5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6620" y="382555"/>
            <a:ext cx="4002833" cy="247261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1E6B831-E341-3805-1DC7-BAF44C222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78" y="3063356"/>
            <a:ext cx="4170784" cy="341208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4862B68-E0B2-2F84-E9E8-E362EF9704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1249" y="3063356"/>
            <a:ext cx="2976465" cy="341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257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9408EEF-ED9C-58AB-9F54-ED609504E08B}"/>
              </a:ext>
            </a:extLst>
          </p:cNvPr>
          <p:cNvSpPr/>
          <p:nvPr/>
        </p:nvSpPr>
        <p:spPr>
          <a:xfrm>
            <a:off x="233265" y="250566"/>
            <a:ext cx="6111551" cy="309912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Цветные </a:t>
            </a:r>
            <a:r>
              <a:rPr lang="ru-RU" sz="32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палочкаи</a:t>
            </a:r>
            <a:r>
              <a:rPr lang="ru-RU" sz="32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Кюизенера</a:t>
            </a:r>
            <a:r>
              <a:rPr lang="ru-RU" sz="32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Развивать у детей представление о числе;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Научить их измерению с помощью мерки;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Развивать комбинаторные способности;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Познакомить с ориентированием;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Учить выкладывать плоскостные и объёмные фигуры и композиции, буквы, цифры.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CD15EAB-07E1-B53B-2FE4-CC11BEAF21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17054">
            <a:off x="9292958" y="425790"/>
            <a:ext cx="2575021" cy="223753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D34D0EF-D693-BB8B-048B-34FEA8EA59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7453" y="251586"/>
            <a:ext cx="2920482" cy="258593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AE512CB-5E2C-A8C8-A1AB-0BDB08BABE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9196" y="3117104"/>
            <a:ext cx="3073773" cy="341500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105938C-5D5B-EDBA-87F3-E772E01F65D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78" y="3117104"/>
            <a:ext cx="3209044" cy="341500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142BD4A-C396-3C8E-274C-43CD74B22DD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1070" y="3195734"/>
            <a:ext cx="4562465" cy="3257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667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B7FF61C-DC39-771B-0FCE-CAC07F3652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842" y="307909"/>
            <a:ext cx="3287097" cy="432940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B21D930-23BF-53D0-B641-9B806F393A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080" y="1264297"/>
            <a:ext cx="3287097" cy="432940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D94894D-98C5-479D-6589-82DC43A4FD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8416" y="2155370"/>
            <a:ext cx="3287097" cy="4329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615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1F580B7-2C19-46B0-71D1-4752EC5EB4B3}"/>
              </a:ext>
            </a:extLst>
          </p:cNvPr>
          <p:cNvSpPr/>
          <p:nvPr/>
        </p:nvSpPr>
        <p:spPr>
          <a:xfrm>
            <a:off x="256611" y="265918"/>
            <a:ext cx="6125528" cy="297180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- головоломка »</a:t>
            </a:r>
            <a:r>
              <a:rPr lang="ru-RU" sz="3200" b="1" i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Танграм</a:t>
            </a:r>
            <a:r>
              <a:rPr lang="ru-RU" sz="3200" b="1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>
              <a:defRPr/>
            </a:pP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Ребенку надо создать на плоскости силуэты предметов по образцу или замыслу.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-развитие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воображения,конструктивного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мышления,сообразительности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i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4">
            <a:extLst>
              <a:ext uri="{FF2B5EF4-FFF2-40B4-BE49-F238E27FC236}">
                <a16:creationId xmlns:a16="http://schemas.microsoft.com/office/drawing/2014/main" id="{27861AFC-C8A4-5368-5206-DD3C7A63B7E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49382" y="265918"/>
            <a:ext cx="3528896" cy="2206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153B03E-007C-B1B5-B54D-BFEBEE78AA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92533" y="2654767"/>
            <a:ext cx="3932857" cy="394177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97526BE-EBDC-7E4C-9C6A-D4E2E2F6F8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3015" y="2659224"/>
            <a:ext cx="3910308" cy="393285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FCDA3C0-42C5-D1A6-954D-E8AA5299E4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6493" y="2659224"/>
            <a:ext cx="3528896" cy="3914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9326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B637C9-C3F3-E353-CC70-40AEFA526C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2128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ЛОГИЧЕСКИЕ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ЗАДАЧКИ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FFB3AE2-083C-D70B-95B7-560E73A093B4}"/>
              </a:ext>
            </a:extLst>
          </p:cNvPr>
          <p:cNvSpPr txBox="1"/>
          <p:nvPr/>
        </p:nvSpPr>
        <p:spPr>
          <a:xfrm>
            <a:off x="304802" y="1997839"/>
            <a:ext cx="3184847" cy="3416320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rgbClr val="272727"/>
                </a:solidFill>
                <a:latin typeface="Trebuchet MS" pitchFamily="34" charset="0"/>
                <a:cs typeface="Times New Roman" pitchFamily="18" charset="0"/>
              </a:rPr>
              <a:t>***</a:t>
            </a:r>
          </a:p>
          <a:p>
            <a:r>
              <a:rPr lang="ru-RU" dirty="0">
                <a:solidFill>
                  <a:srgbClr val="272727"/>
                </a:solidFill>
                <a:latin typeface="Trebuchet MS" pitchFamily="34" charset="0"/>
                <a:cs typeface="Times New Roman" pitchFamily="18" charset="0"/>
              </a:rPr>
              <a:t>Жираф, крокодил и бегемот</a:t>
            </a:r>
            <a:br>
              <a:rPr lang="ru-RU" dirty="0">
                <a:solidFill>
                  <a:srgbClr val="272727"/>
                </a:solidFill>
                <a:latin typeface="Trebuchet MS" pitchFamily="34" charset="0"/>
                <a:cs typeface="Times New Roman" pitchFamily="18" charset="0"/>
              </a:rPr>
            </a:br>
            <a:r>
              <a:rPr lang="ru-RU" dirty="0">
                <a:solidFill>
                  <a:srgbClr val="272727"/>
                </a:solidFill>
                <a:latin typeface="Trebuchet MS" pitchFamily="34" charset="0"/>
                <a:cs typeface="Times New Roman" pitchFamily="18" charset="0"/>
              </a:rPr>
              <a:t>жили в разных домиках.</a:t>
            </a:r>
            <a:br>
              <a:rPr lang="ru-RU" dirty="0">
                <a:solidFill>
                  <a:srgbClr val="272727"/>
                </a:solidFill>
                <a:latin typeface="Trebuchet MS" pitchFamily="34" charset="0"/>
                <a:cs typeface="Times New Roman" pitchFamily="18" charset="0"/>
              </a:rPr>
            </a:br>
            <a:r>
              <a:rPr lang="ru-RU" dirty="0">
                <a:solidFill>
                  <a:srgbClr val="272727"/>
                </a:solidFill>
                <a:latin typeface="Trebuchet MS" pitchFamily="34" charset="0"/>
                <a:cs typeface="Times New Roman" pitchFamily="18" charset="0"/>
              </a:rPr>
              <a:t>Жираф жил не в красном</a:t>
            </a:r>
            <a:br>
              <a:rPr lang="ru-RU" dirty="0">
                <a:solidFill>
                  <a:srgbClr val="272727"/>
                </a:solidFill>
                <a:latin typeface="Trebuchet MS" pitchFamily="34" charset="0"/>
                <a:cs typeface="Times New Roman" pitchFamily="18" charset="0"/>
              </a:rPr>
            </a:br>
            <a:r>
              <a:rPr lang="ru-RU" dirty="0">
                <a:solidFill>
                  <a:srgbClr val="272727"/>
                </a:solidFill>
                <a:latin typeface="Trebuchet MS" pitchFamily="34" charset="0"/>
                <a:cs typeface="Times New Roman" pitchFamily="18" charset="0"/>
              </a:rPr>
              <a:t>и не в синем домике.</a:t>
            </a:r>
            <a:br>
              <a:rPr lang="ru-RU" dirty="0">
                <a:solidFill>
                  <a:srgbClr val="272727"/>
                </a:solidFill>
                <a:latin typeface="Trebuchet MS" pitchFamily="34" charset="0"/>
                <a:cs typeface="Times New Roman" pitchFamily="18" charset="0"/>
              </a:rPr>
            </a:br>
            <a:r>
              <a:rPr lang="ru-RU" dirty="0">
                <a:solidFill>
                  <a:srgbClr val="272727"/>
                </a:solidFill>
                <a:latin typeface="Trebuchet MS" pitchFamily="34" charset="0"/>
                <a:cs typeface="Times New Roman" pitchFamily="18" charset="0"/>
              </a:rPr>
              <a:t>Крокодил жил не в красном</a:t>
            </a:r>
            <a:br>
              <a:rPr lang="ru-RU" dirty="0">
                <a:solidFill>
                  <a:srgbClr val="272727"/>
                </a:solidFill>
                <a:latin typeface="Trebuchet MS" pitchFamily="34" charset="0"/>
                <a:cs typeface="Times New Roman" pitchFamily="18" charset="0"/>
              </a:rPr>
            </a:br>
            <a:r>
              <a:rPr lang="ru-RU" dirty="0">
                <a:solidFill>
                  <a:srgbClr val="272727"/>
                </a:solidFill>
                <a:latin typeface="Trebuchet MS" pitchFamily="34" charset="0"/>
                <a:cs typeface="Times New Roman" pitchFamily="18" charset="0"/>
              </a:rPr>
              <a:t>и не в оранжевом домике.</a:t>
            </a:r>
            <a:br>
              <a:rPr lang="ru-RU" dirty="0">
                <a:solidFill>
                  <a:srgbClr val="272727"/>
                </a:solidFill>
                <a:latin typeface="Trebuchet MS" pitchFamily="34" charset="0"/>
                <a:cs typeface="Times New Roman" pitchFamily="18" charset="0"/>
              </a:rPr>
            </a:br>
            <a:r>
              <a:rPr lang="ru-RU" dirty="0">
                <a:solidFill>
                  <a:srgbClr val="272727"/>
                </a:solidFill>
                <a:latin typeface="Trebuchet MS" pitchFamily="34" charset="0"/>
                <a:cs typeface="Times New Roman" pitchFamily="18" charset="0"/>
              </a:rPr>
              <a:t>Догадайся, в каких домиках жили звери?</a:t>
            </a:r>
            <a:br>
              <a:rPr lang="ru-RU" dirty="0">
                <a:solidFill>
                  <a:srgbClr val="272727"/>
                </a:solidFill>
                <a:latin typeface="Trebuchet MS" pitchFamily="34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05A74B-4262-D5F8-7F89-29F411DB466E}"/>
              </a:ext>
            </a:extLst>
          </p:cNvPr>
          <p:cNvSpPr txBox="1"/>
          <p:nvPr/>
        </p:nvSpPr>
        <p:spPr>
          <a:xfrm>
            <a:off x="8497079" y="2274838"/>
            <a:ext cx="3184847" cy="34163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latin typeface="Trebuchet MS" pitchFamily="34" charset="0"/>
              </a:rPr>
              <a:t>***</a:t>
            </a:r>
          </a:p>
          <a:p>
            <a:r>
              <a:rPr lang="ru-RU" dirty="0">
                <a:latin typeface="Trebuchet MS" pitchFamily="34" charset="0"/>
              </a:rPr>
              <a:t>Три рыбки плавали в разных аквариумах.</a:t>
            </a:r>
            <a:br>
              <a:rPr lang="ru-RU" dirty="0">
                <a:latin typeface="Trebuchet MS" pitchFamily="34" charset="0"/>
              </a:rPr>
            </a:br>
            <a:r>
              <a:rPr lang="ru-RU" dirty="0">
                <a:latin typeface="Trebuchet MS" pitchFamily="34" charset="0"/>
              </a:rPr>
              <a:t> Красная рыбка плавала не в круглом и не в прямоугольном аквариуме.</a:t>
            </a:r>
            <a:br>
              <a:rPr lang="ru-RU" dirty="0">
                <a:latin typeface="Trebuchet MS" pitchFamily="34" charset="0"/>
              </a:rPr>
            </a:br>
            <a:r>
              <a:rPr lang="ru-RU" dirty="0">
                <a:latin typeface="Trebuchet MS" pitchFamily="34" charset="0"/>
              </a:rPr>
              <a:t>Золотая рыбка — не в квадратном и не в круглом.</a:t>
            </a:r>
            <a:br>
              <a:rPr lang="ru-RU" dirty="0">
                <a:latin typeface="Trebuchet MS" pitchFamily="34" charset="0"/>
              </a:rPr>
            </a:br>
            <a:r>
              <a:rPr lang="ru-RU" dirty="0">
                <a:latin typeface="Trebuchet MS" pitchFamily="34" charset="0"/>
              </a:rPr>
              <a:t>В каком аквариуме плавала зеленая рыбка?</a:t>
            </a:r>
            <a:br>
              <a:rPr lang="ru-RU" dirty="0">
                <a:latin typeface="Trebuchet MS" pitchFamily="34" charset="0"/>
              </a:rPr>
            </a:br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0203563-B46F-EAD2-BDEF-E2CD0D1CEABD}"/>
              </a:ext>
            </a:extLst>
          </p:cNvPr>
          <p:cNvSpPr txBox="1"/>
          <p:nvPr/>
        </p:nvSpPr>
        <p:spPr>
          <a:xfrm>
            <a:off x="3788229" y="981690"/>
            <a:ext cx="4410270" cy="5355312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pPr algn="l"/>
            <a:r>
              <a:rPr lang="ru-RU" sz="18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Математические  задачи в стихотворной форме:</a:t>
            </a:r>
            <a:endParaRPr lang="ru-RU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Ежик по лесу шел,</a:t>
            </a:r>
            <a:endParaRPr lang="ru-RU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 обед грибы нашел:</a:t>
            </a:r>
            <a:endParaRPr lang="ru-RU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 – под березой,</a:t>
            </a:r>
            <a:endParaRPr lang="ru-RU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 – у осины.</a:t>
            </a:r>
            <a:endParaRPr lang="ru-RU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их будет</a:t>
            </a:r>
            <a:endParaRPr lang="ru-RU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плетеной корзине?</a:t>
            </a:r>
            <a:endParaRPr lang="ru-RU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1800" b="0" i="0" u="none" strike="noStrike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Под кустами у реки</a:t>
            </a:r>
            <a:endParaRPr lang="ru-RU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Жили майские жуки:</a:t>
            </a:r>
            <a:endParaRPr lang="ru-RU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Дочка, сын, отец и мать.</a:t>
            </a:r>
            <a:endParaRPr lang="ru-RU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Кто их сможет сосчитать?</a:t>
            </a:r>
            <a:endParaRPr lang="ru-RU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снег упал Сережка,</a:t>
            </a:r>
            <a:endParaRPr lang="ru-RU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 за ним Алешка.</a:t>
            </a:r>
            <a:endParaRPr lang="ru-RU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 за ним Маринка,</a:t>
            </a:r>
            <a:endParaRPr lang="ru-RU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 за ней Иринка.</a:t>
            </a:r>
            <a:endParaRPr lang="ru-RU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 потом упал Игнат.</a:t>
            </a:r>
            <a:endParaRPr lang="ru-RU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было всех ребят?</a:t>
            </a:r>
            <a:endParaRPr lang="ru-RU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9833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08CEF66-9CE4-2966-4E58-02F07958ADEB}"/>
              </a:ext>
            </a:extLst>
          </p:cNvPr>
          <p:cNvSpPr/>
          <p:nvPr/>
        </p:nvSpPr>
        <p:spPr>
          <a:xfrm>
            <a:off x="223935" y="149291"/>
            <a:ext cx="6410130" cy="201541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в шашки.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-развитие логического мышления;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-развитие и совершенствование интеллекта ребенка;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-умение находить способы решения в сложной ситуации;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-формирование усидчивости и целенаправленности.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i="1" dirty="0">
              <a:solidFill>
                <a:schemeClr val="accent5">
                  <a:lumMod val="75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BC0CC34-E59F-5D3C-CBF3-F3A5245C79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3970" y="2079366"/>
            <a:ext cx="4324738" cy="456539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5FF4001-A29F-6FA5-EAF1-F88E49557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164547" y="488493"/>
            <a:ext cx="4208109" cy="4565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99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BA1AE8A-5769-6EF1-D2ED-AD33B172AD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208" y="484318"/>
            <a:ext cx="3349690" cy="335989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F9A61B2-AF65-7E5B-B16D-B5AE010AAD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3104" y="484318"/>
            <a:ext cx="3349691" cy="335989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A294343-3803-1BED-D03B-CB66C257AD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34543" y="2211112"/>
            <a:ext cx="3741573" cy="364788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46023A7-79AC-B1F5-78D3-04595C45041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29" y="3974840"/>
            <a:ext cx="2395245" cy="2398842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5CBAEA1-8BF5-5D3E-9620-7F9180D433B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8554" y="3974840"/>
            <a:ext cx="2395245" cy="2398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478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917461D-E1FE-D3C6-271B-5D75DDB2621D}"/>
              </a:ext>
            </a:extLst>
          </p:cNvPr>
          <p:cNvSpPr/>
          <p:nvPr/>
        </p:nvSpPr>
        <p:spPr>
          <a:xfrm>
            <a:off x="1968759" y="429208"/>
            <a:ext cx="7651102" cy="103569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Печатные дидактические математические игры.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ACD4FB4-8966-810E-14C8-9ECBABF480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56316" y="1731023"/>
            <a:ext cx="3834879" cy="369454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175EA0E-7E85-240B-F01A-B1B2A136D2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042793" y="2706072"/>
            <a:ext cx="3834880" cy="361056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1A23A6F-B06E-86AC-5A30-8FA9FFEAE1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894" y="1978091"/>
            <a:ext cx="3694539" cy="3834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851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91008F-F762-5CCC-7994-397D328D45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7651"/>
            <a:ext cx="10515600" cy="4641590"/>
          </a:xfrm>
        </p:spPr>
        <p:txBody>
          <a:bodyPr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br>
              <a:rPr lang="ru-RU" sz="4400" b="1" kern="10" dirty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</a:br>
            <a:r>
              <a:rPr lang="ru-RU" sz="4400" b="1" kern="10" dirty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Готовность к школьному обучению со стороны интеллектуального развития ребенка  заключается  не столько в количественном запасе знаний, сколько в уровне развития интеллектуальных т.е. - в качественных особенностях детского мышления"</a:t>
            </a:r>
            <a:br>
              <a:rPr lang="ru-RU" sz="4400" b="1" kern="10" dirty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</a:br>
            <a:r>
              <a:rPr lang="ru-RU" sz="4400" b="1" kern="10" dirty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                               Л.</a:t>
            </a:r>
            <a:r>
              <a:rPr lang="en-US" sz="4400" b="1" kern="10" dirty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 </a:t>
            </a:r>
            <a:r>
              <a:rPr lang="ru-RU" sz="4400" b="1" kern="10" dirty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С.</a:t>
            </a:r>
            <a:r>
              <a:rPr lang="en-US" sz="4400" b="1" kern="10" dirty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 </a:t>
            </a:r>
            <a:r>
              <a:rPr lang="ru-RU" sz="4400" b="1" kern="10" dirty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Выготский</a:t>
            </a:r>
            <a:br>
              <a:rPr lang="ru-RU" sz="4400" dirty="0">
                <a:solidFill>
                  <a:schemeClr val="accent5">
                    <a:lumMod val="75000"/>
                  </a:schemeClr>
                </a:solidFill>
              </a:rPr>
            </a:b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F6330F6-92B4-1756-9C8B-4C61BF400D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805" y="5449078"/>
            <a:ext cx="10879494" cy="1161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9930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70AFB3A-4273-9BF1-378E-73B3297992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026" y="401218"/>
            <a:ext cx="2845838" cy="281784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DECEDE8-0844-08DB-5DAC-082D98DF35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6881" y="401218"/>
            <a:ext cx="2967135" cy="281784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708B495-6067-B30D-2904-C19EA5FAAD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805" y="401218"/>
            <a:ext cx="2967135" cy="281784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9E128CF-BE73-8100-9718-323EB72C9F5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027" y="3428997"/>
            <a:ext cx="2845838" cy="313975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950F768-CDAC-CDC1-82D6-CC50859B2CE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805" y="3428998"/>
            <a:ext cx="2967135" cy="3139751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9E871D4E-5303-60F0-286E-4FD564FF973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6880" y="3428998"/>
            <a:ext cx="2967135" cy="3139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6072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A59EF39-46A7-3CE5-ED5A-E1D4E1CBA1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29" y="312573"/>
            <a:ext cx="2577970" cy="301845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86BEE64-4A4E-5487-D8B3-9D3AF85EB3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069" y="3429000"/>
            <a:ext cx="2680607" cy="311642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CFEB79C-594D-A334-650E-B2E7BBC47E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5676" y="3429000"/>
            <a:ext cx="2577970" cy="311642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4880D9C-4509-4C8A-1EDD-CF8DAA5018E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6081" y="312573"/>
            <a:ext cx="2577971" cy="301845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356C9EC-96C7-E78B-8798-606B2618946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0219" y="312574"/>
            <a:ext cx="2680607" cy="301845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47766DA-A1A8-F0D9-0D33-A6371399A9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423" y="3429000"/>
            <a:ext cx="2577970" cy="3116427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6AB39397-E7B3-A6B8-C457-1A3107BB1B7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4926" y="312575"/>
            <a:ext cx="2577970" cy="3018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234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031A32-D71B-2B79-0CAF-642F07B11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895" y="365126"/>
            <a:ext cx="11420668" cy="1715602"/>
          </a:xfrm>
          <a:solidFill>
            <a:srgbClr val="92D050"/>
          </a:solidFill>
        </p:spPr>
        <p:txBody>
          <a:bodyPr>
            <a:normAutofit fontScale="90000"/>
          </a:bodyPr>
          <a:lstStyle/>
          <a:p>
            <a:pPr algn="ctr"/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КОНСТРУИРОВАНИЕ, АППЛИКАЦИЯ, ЛЕПКА.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b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-развивает мышление , воображение , умение из множества мелких деталей создавать единый образ</a:t>
            </a:r>
            <a:b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AE651E6-3FD4-CD6B-137A-7BCB643563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854" y="2174032"/>
            <a:ext cx="3275044" cy="342433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CDC6D2A-DB14-ABEF-9930-C2989F1792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5971" y="2985794"/>
            <a:ext cx="3209343" cy="342433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ABBE73B-2FCF-19C5-1513-AD795F791C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707" y="2435288"/>
            <a:ext cx="3275044" cy="34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705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4B02F52-958D-1718-1B15-9E011F46FF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743" y="373223"/>
            <a:ext cx="2920481" cy="344299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63C82B7-2B99-D044-2B0A-85236B352F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697" y="1609528"/>
            <a:ext cx="2920481" cy="363894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5CEC29C-398C-43FA-A51B-EE9B43753E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355368" y="713793"/>
            <a:ext cx="3638943" cy="292048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9696166-2412-E370-780B-F2B2BD7262F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490" y="3993502"/>
            <a:ext cx="2920481" cy="2668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7237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BE6102D-300B-8D19-B90C-BF71BB41C61D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66" b="4566"/>
          <a:stretch>
            <a:fillRect/>
          </a:stretch>
        </p:blipFill>
        <p:spPr>
          <a:xfrm>
            <a:off x="5183188" y="625151"/>
            <a:ext cx="6013547" cy="5561045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D9A558AD-27ED-39AD-7C6D-9A95ED4131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06490" y="457199"/>
            <a:ext cx="4165535" cy="5896947"/>
          </a:xfrm>
          <a:solidFill>
            <a:srgbClr val="92D050"/>
          </a:solidFill>
        </p:spPr>
        <p:txBody>
          <a:bodyPr>
            <a:noAutofit/>
          </a:bodyPr>
          <a:lstStyle/>
          <a:p>
            <a:r>
              <a:rPr lang="ru-RU" sz="28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 необходимы в обучении и воспитании детей. Они повышают эффективность педагогического процесса, способствуют развитию памяти, мышления у детей, оказывая огромное влияние на умственное развитие ребёнка.</a:t>
            </a:r>
          </a:p>
        </p:txBody>
      </p:sp>
    </p:spTree>
    <p:extLst>
      <p:ext uri="{BB962C8B-B14F-4D97-AF65-F5344CB8AC3E}">
        <p14:creationId xmlns:p14="http://schemas.microsoft.com/office/powerpoint/2010/main" val="491120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2840C04-D099-D0B6-C643-7A366EA33B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341" y="270588"/>
            <a:ext cx="6147708" cy="454400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CF7175A-85B9-E071-F432-032D9A70F2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135" y="4917234"/>
            <a:ext cx="10273004" cy="1670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443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346EA4-7FEA-F9F3-3A20-71A2096FB4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0261" y="727789"/>
            <a:ext cx="9349274" cy="5728996"/>
          </a:xfrm>
        </p:spPr>
        <p:txBody>
          <a:bodyPr>
            <a:noAutofit/>
          </a:bodyPr>
          <a:lstStyle/>
          <a:p>
            <a:pPr marL="0" indent="0"/>
            <a:b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Мышление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одна из высших форм деятельности человека. Это социально обусловленный процесс, неразрывно связанный с речью. В процессе мыслительной деятельности вырабатываются определенные приемы или операции (анализ, синтез, сравнения, обобщения, конкретизация).</a:t>
            </a:r>
            <a:b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Логическое мышление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это вид мышления, сущность которого в оперировании понятиями, суждениями, умозаключениями на основе законов логики, их сопоставлении и соотнесении с действиями или же совокупность умственных логически достоверных действий или операций мышления, связанных причинно-следственными закономерностями, позволяющими согласовать наличные знания с целью описания и преобразования объективной действительности.</a:t>
            </a:r>
            <a:b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5742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B786C64-5CC8-4C0A-F44E-C14016D847B4}"/>
              </a:ext>
            </a:extLst>
          </p:cNvPr>
          <p:cNvSpPr/>
          <p:nvPr/>
        </p:nvSpPr>
        <p:spPr>
          <a:xfrm>
            <a:off x="1268963" y="382554"/>
            <a:ext cx="9479902" cy="543974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90000"/>
              </a:lnSpc>
            </a:pP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процессе развития логического мышления у ребенка формируются умения рассуждать, делать умозаключения в соответствии с законами логики, построение причинно-следственных связей;</a:t>
            </a:r>
          </a:p>
          <a:p>
            <a:pPr>
              <a:lnSpc>
                <a:spcPct val="90000"/>
              </a:lnSpc>
            </a:pPr>
            <a:endParaRPr lang="ru-RU" sz="36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Развиваются такие качества, как: любознательность, сообразительность, смекалка, наблюдательность, самостоятельность, память, внимание.</a:t>
            </a:r>
          </a:p>
        </p:txBody>
      </p:sp>
    </p:spTree>
    <p:extLst>
      <p:ext uri="{BB962C8B-B14F-4D97-AF65-F5344CB8AC3E}">
        <p14:creationId xmlns:p14="http://schemas.microsoft.com/office/powerpoint/2010/main" val="3021535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A0A66CA-7611-5DD5-EEE0-E6CD6E39F5CA}"/>
              </a:ext>
            </a:extLst>
          </p:cNvPr>
          <p:cNvSpPr/>
          <p:nvPr/>
        </p:nvSpPr>
        <p:spPr>
          <a:xfrm>
            <a:off x="1296955" y="289249"/>
            <a:ext cx="9535885" cy="1175657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indent="450850" algn="ctr"/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Развитие основ логического мышления старших дошкольников в процессе формирования математических представлений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B5A0034-F99D-403A-93E5-E8583C72A315}"/>
              </a:ext>
            </a:extLst>
          </p:cNvPr>
          <p:cNvSpPr/>
          <p:nvPr/>
        </p:nvSpPr>
        <p:spPr>
          <a:xfrm>
            <a:off x="811763" y="3396110"/>
            <a:ext cx="5850294" cy="88781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Основные мыслительные операции</a:t>
            </a:r>
            <a:endParaRPr lang="ru-RU" sz="2800" dirty="0"/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7A708BD2-DCF0-F754-2499-AD445D1D3D2E}"/>
              </a:ext>
            </a:extLst>
          </p:cNvPr>
          <p:cNvSpPr/>
          <p:nvPr/>
        </p:nvSpPr>
        <p:spPr>
          <a:xfrm>
            <a:off x="317241" y="2126443"/>
            <a:ext cx="1956319" cy="102590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СРАВНЕНИЕ</a:t>
            </a:r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2A705687-64EC-AC0E-BAE4-A27967EF5F5B}"/>
              </a:ext>
            </a:extLst>
          </p:cNvPr>
          <p:cNvSpPr/>
          <p:nvPr/>
        </p:nvSpPr>
        <p:spPr>
          <a:xfrm>
            <a:off x="2973355" y="1716833"/>
            <a:ext cx="2261118" cy="102590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ОБОБЩЕНИЕ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F59333D6-5A7E-06F5-F982-CF24E8211890}"/>
              </a:ext>
            </a:extLst>
          </p:cNvPr>
          <p:cNvSpPr/>
          <p:nvPr/>
        </p:nvSpPr>
        <p:spPr>
          <a:xfrm>
            <a:off x="5766318" y="2127845"/>
            <a:ext cx="1987421" cy="102590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АНАЛИЗ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5386E87A-8311-B558-C4DE-9E9B98D83BCF}"/>
              </a:ext>
            </a:extLst>
          </p:cNvPr>
          <p:cNvSpPr/>
          <p:nvPr/>
        </p:nvSpPr>
        <p:spPr>
          <a:xfrm>
            <a:off x="8453534" y="1826934"/>
            <a:ext cx="3032450" cy="1175657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КЛАССИФИКАЦИЯ</a:t>
            </a: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0E7BFED7-A264-A679-0F9F-E9D1F37384DA}"/>
              </a:ext>
            </a:extLst>
          </p:cNvPr>
          <p:cNvSpPr/>
          <p:nvPr/>
        </p:nvSpPr>
        <p:spPr>
          <a:xfrm>
            <a:off x="485191" y="4693532"/>
            <a:ext cx="1956319" cy="1075821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СЕРИАЦИЯ</a:t>
            </a: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4465087D-21A3-C3C3-1459-E9222D0130ED}"/>
              </a:ext>
            </a:extLst>
          </p:cNvPr>
          <p:cNvSpPr/>
          <p:nvPr/>
        </p:nvSpPr>
        <p:spPr>
          <a:xfrm>
            <a:off x="3153747" y="4868480"/>
            <a:ext cx="2295330" cy="1075821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АНАЛОГИЯ</a:t>
            </a:r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76AED2D8-42F3-04CE-DFF9-49BA42F9CD1D}"/>
              </a:ext>
            </a:extLst>
          </p:cNvPr>
          <p:cNvSpPr/>
          <p:nvPr/>
        </p:nvSpPr>
        <p:spPr>
          <a:xfrm>
            <a:off x="6298163" y="4516017"/>
            <a:ext cx="1797704" cy="102590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СИНТЕЗ</a:t>
            </a:r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1CF8EE84-C0DC-7462-75ED-D2F43AB27808}"/>
              </a:ext>
            </a:extLst>
          </p:cNvPr>
          <p:cNvSpPr/>
          <p:nvPr/>
        </p:nvSpPr>
        <p:spPr>
          <a:xfrm>
            <a:off x="8540618" y="5007739"/>
            <a:ext cx="2945366" cy="107582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СИСТЕМАТИЗАЦИЯ</a:t>
            </a:r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9703DC36-36BA-ACD0-9E32-787C7A09C5BF}"/>
              </a:ext>
            </a:extLst>
          </p:cNvPr>
          <p:cNvSpPr/>
          <p:nvPr/>
        </p:nvSpPr>
        <p:spPr>
          <a:xfrm>
            <a:off x="8347788" y="3396109"/>
            <a:ext cx="3138196" cy="107582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АБСТРАГИРОВАНИЕ</a:t>
            </a:r>
          </a:p>
        </p:txBody>
      </p:sp>
    </p:spTree>
    <p:extLst>
      <p:ext uri="{BB962C8B-B14F-4D97-AF65-F5344CB8AC3E}">
        <p14:creationId xmlns:p14="http://schemas.microsoft.com/office/powerpoint/2010/main" val="2279777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F86211B-CD90-C6C8-430C-CCEF7A7523BC}"/>
              </a:ext>
            </a:extLst>
          </p:cNvPr>
          <p:cNvSpPr/>
          <p:nvPr/>
        </p:nvSpPr>
        <p:spPr>
          <a:xfrm>
            <a:off x="1866121" y="438538"/>
            <a:ext cx="8332237" cy="147423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indent="450850" algn="ctr"/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Методы формирования основ логического мышления у старших дошкольников</a:t>
            </a:r>
            <a:endParaRPr lang="ru-RU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ED044D0-85E3-1C3E-BD80-D346A5A06282}"/>
              </a:ext>
            </a:extLst>
          </p:cNvPr>
          <p:cNvSpPr/>
          <p:nvPr/>
        </p:nvSpPr>
        <p:spPr>
          <a:xfrm>
            <a:off x="793101" y="3993502"/>
            <a:ext cx="1912777" cy="9144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НАГЛЯДНЫЕ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995BC51-64D8-C8C2-CE72-D187ADF61752}"/>
              </a:ext>
            </a:extLst>
          </p:cNvPr>
          <p:cNvSpPr/>
          <p:nvPr/>
        </p:nvSpPr>
        <p:spPr>
          <a:xfrm>
            <a:off x="3474097" y="5296678"/>
            <a:ext cx="1900336" cy="9144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СЛОВЕСНЫЕ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2348D04-4280-AEEF-643F-3523BABF628C}"/>
              </a:ext>
            </a:extLst>
          </p:cNvPr>
          <p:cNvSpPr/>
          <p:nvPr/>
        </p:nvSpPr>
        <p:spPr>
          <a:xfrm>
            <a:off x="6475446" y="5296678"/>
            <a:ext cx="1825688" cy="9144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ПРАКТИЧЕСКИЕ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83E18A8-7D42-DDF3-DA99-0FA2C0216D16}"/>
              </a:ext>
            </a:extLst>
          </p:cNvPr>
          <p:cNvSpPr/>
          <p:nvPr/>
        </p:nvSpPr>
        <p:spPr>
          <a:xfrm>
            <a:off x="9321282" y="4208106"/>
            <a:ext cx="1791477" cy="9144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ИГРОВЫЕ</a:t>
            </a:r>
          </a:p>
        </p:txBody>
      </p:sp>
      <p:sp>
        <p:nvSpPr>
          <p:cNvPr id="8" name="Стрелка: вниз 7">
            <a:extLst>
              <a:ext uri="{FF2B5EF4-FFF2-40B4-BE49-F238E27FC236}">
                <a16:creationId xmlns:a16="http://schemas.microsoft.com/office/drawing/2014/main" id="{19C68F6B-7976-3863-02FD-41B7CE33B882}"/>
              </a:ext>
            </a:extLst>
          </p:cNvPr>
          <p:cNvSpPr/>
          <p:nvPr/>
        </p:nvSpPr>
        <p:spPr>
          <a:xfrm>
            <a:off x="1576873" y="1782147"/>
            <a:ext cx="484632" cy="1800808"/>
          </a:xfrm>
          <a:prstGeom prst="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: вниз 8">
            <a:extLst>
              <a:ext uri="{FF2B5EF4-FFF2-40B4-BE49-F238E27FC236}">
                <a16:creationId xmlns:a16="http://schemas.microsoft.com/office/drawing/2014/main" id="{1BA1C77E-B5C6-7F8E-1675-72EE6E2A3B91}"/>
              </a:ext>
            </a:extLst>
          </p:cNvPr>
          <p:cNvSpPr/>
          <p:nvPr/>
        </p:nvSpPr>
        <p:spPr>
          <a:xfrm>
            <a:off x="4043265" y="1782147"/>
            <a:ext cx="484632" cy="2808514"/>
          </a:xfrm>
          <a:prstGeom prst="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: вниз 9">
            <a:extLst>
              <a:ext uri="{FF2B5EF4-FFF2-40B4-BE49-F238E27FC236}">
                <a16:creationId xmlns:a16="http://schemas.microsoft.com/office/drawing/2014/main" id="{6DCBF117-A2D0-CB1F-F76A-D3C3D12E7083}"/>
              </a:ext>
            </a:extLst>
          </p:cNvPr>
          <p:cNvSpPr/>
          <p:nvPr/>
        </p:nvSpPr>
        <p:spPr>
          <a:xfrm>
            <a:off x="7179473" y="1782147"/>
            <a:ext cx="484632" cy="2995126"/>
          </a:xfrm>
          <a:prstGeom prst="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: вниз 10">
            <a:extLst>
              <a:ext uri="{FF2B5EF4-FFF2-40B4-BE49-F238E27FC236}">
                <a16:creationId xmlns:a16="http://schemas.microsoft.com/office/drawing/2014/main" id="{CABE8E71-ACB8-CAD0-251C-C8D79DDE633D}"/>
              </a:ext>
            </a:extLst>
          </p:cNvPr>
          <p:cNvSpPr/>
          <p:nvPr/>
        </p:nvSpPr>
        <p:spPr>
          <a:xfrm>
            <a:off x="9831049" y="1782147"/>
            <a:ext cx="484632" cy="2062065"/>
          </a:xfrm>
          <a:prstGeom prst="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64049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F69292E-D8CC-6638-9D07-DDE387CE2839}"/>
              </a:ext>
            </a:extLst>
          </p:cNvPr>
          <p:cNvSpPr/>
          <p:nvPr/>
        </p:nvSpPr>
        <p:spPr>
          <a:xfrm>
            <a:off x="1156996" y="335902"/>
            <a:ext cx="9358603" cy="474928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дошкольном возрасте игра имеет важнейшее значение в жизни ребенка. Игра для дошкольника-способ </a:t>
            </a:r>
            <a:r>
              <a:rPr lang="ru-RU" sz="28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познанияокружающего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мира. Она является средством воспитания, если ее включить в целостный педагогический процесс.</a:t>
            </a:r>
          </a:p>
          <a:p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Активизируются разнообразные умственные процессы, требующие от детей внимания, активной деятельности анализаторов, процессов различения, сравнения, обобщения и т.д. Происходит полноценное развитие ребенка.</a:t>
            </a:r>
          </a:p>
          <a:p>
            <a:pPr algn="ctr"/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3AF9B4B-E5FF-1109-82D1-145D7D5E1F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6539" y="4301412"/>
            <a:ext cx="4096139" cy="2220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709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D471227-793A-6EF5-3B93-499E48C5B7AF}"/>
              </a:ext>
            </a:extLst>
          </p:cNvPr>
          <p:cNvSpPr/>
          <p:nvPr/>
        </p:nvSpPr>
        <p:spPr>
          <a:xfrm>
            <a:off x="1045029" y="251927"/>
            <a:ext cx="7231224" cy="376956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 А. Сухомлинский писал:</a:t>
            </a:r>
          </a:p>
          <a:p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«Без игры не может быть полноценного умственного развития. Игра - это огромное светлое окно, через которое в духовный мир ребенка вливается живительный поток представлений, понятий об окружающем мире. Игра - это искра, зажигающая огонек пытливости и любознательности».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46203B7-1B76-6324-D232-AC949825B9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097" y="2705879"/>
            <a:ext cx="5486401" cy="3900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033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488671D-DECF-5CAF-0D6D-A1EC131A86E7}"/>
              </a:ext>
            </a:extLst>
          </p:cNvPr>
          <p:cNvSpPr/>
          <p:nvPr/>
        </p:nvSpPr>
        <p:spPr>
          <a:xfrm>
            <a:off x="634482" y="1772816"/>
            <a:ext cx="9573208" cy="459066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indent="0" eaLnBrk="1" hangingPunct="1">
              <a:buFont typeface="Wingdings 3" pitchFamily="18" charset="2"/>
              <a:buNone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Логическое мышление-это система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навыков,позволяющая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выражать мысли в ясной и отчетливой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форме,а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главное понимать суть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вещей,происходящих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процессов.</a:t>
            </a:r>
          </a:p>
          <a:p>
            <a:pPr marL="0" indent="0" eaLnBrk="1" hangingPunct="1">
              <a:buFont typeface="Wingdings 3" pitchFamily="18" charset="2"/>
              <a:buNone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Лучше всего привычку логично думать прививать ребенку с дошкольного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возраста,но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предлагая ему готовый ответ на заданный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вопрос,а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давая возможность найти решение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самому.В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этом поможет дидактическая игра.</a:t>
            </a:r>
          </a:p>
          <a:p>
            <a:pPr marL="0" indent="0" eaLnBrk="1" hangingPunct="1">
              <a:buFont typeface="Wingdings 3" pitchFamily="18" charset="2"/>
              <a:buNone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игра делает процесс обучения легким и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занимательным.Та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или иная умственная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задача,заключенная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игру,решается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ходе доступной и привлекательной для детей деятельности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CD500C5-25EA-8267-40DF-D69BFB7B2879}"/>
              </a:ext>
            </a:extLst>
          </p:cNvPr>
          <p:cNvSpPr/>
          <p:nvPr/>
        </p:nvSpPr>
        <p:spPr>
          <a:xfrm>
            <a:off x="634483" y="242596"/>
            <a:ext cx="9573208" cy="1390261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ЛОГИЧЕСКОЕ МЫШЛЕНИЕ И ДИДАКТИЧЕСКАЯ ИГРА</a:t>
            </a:r>
          </a:p>
        </p:txBody>
      </p:sp>
    </p:spTree>
    <p:extLst>
      <p:ext uri="{BB962C8B-B14F-4D97-AF65-F5344CB8AC3E}">
        <p14:creationId xmlns:p14="http://schemas.microsoft.com/office/powerpoint/2010/main" val="240079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Савон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Савон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аво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Савон</Template>
  <TotalTime>263</TotalTime>
  <Words>973</Words>
  <Application>Microsoft Office PowerPoint</Application>
  <PresentationFormat>Широкоэкранный</PresentationFormat>
  <Paragraphs>95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2" baseType="lpstr">
      <vt:lpstr>Century Gothic</vt:lpstr>
      <vt:lpstr>Garamond</vt:lpstr>
      <vt:lpstr>Times New Roman</vt:lpstr>
      <vt:lpstr>Trebuchet MS</vt:lpstr>
      <vt:lpstr>Wingdings</vt:lpstr>
      <vt:lpstr>Wingdings 3</vt:lpstr>
      <vt:lpstr>Савон</vt:lpstr>
      <vt:lpstr>Презентация PowerPoint</vt:lpstr>
      <vt:lpstr> Готовность к школьному обучению со стороны интеллектуального развития ребенка  заключается  не столько в количественном запасе знаний, сколько в уровне развития интеллектуальных т.е. - в качественных особенностях детского мышления"                                Л. С. Выготский </vt:lpstr>
      <vt:lpstr> Мышление - одна из высших форм деятельности человека. Это социально обусловленный процесс, неразрывно связанный с речью. В процессе мыслительной деятельности вырабатываются определенные приемы или операции (анализ, синтез, сравнения, обобщения, конкретизация). Логическое мышление - это вид мышления, сущность которого в оперировании понятиями, суждениями, умозаключениями на основе законов логики, их сопоставлении и соотнесении с действиями или же совокупность умственных логически достоверных действий или операций мышления, связанных причинно-следственными закономерностями, позволяющими согласовать наличные знания с целью описания и преобразования объективной действительности.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ЛОГИЧЕСКИЕ ЗАДАЧКИ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КОНСТРУИРОВАНИЕ, АППЛИКАЦИЯ, ЛЕПКА. Цель: -развивает мышление , воображение , умение из множества мелких деталей создавать единый образ 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«Развитие логического мышления детей дошкольного возраста посредством        логико - математических игр».</dc:title>
  <dc:creator>Microsoft Office</dc:creator>
  <cp:lastModifiedBy>Microsoft Office</cp:lastModifiedBy>
  <cp:revision>3</cp:revision>
  <dcterms:created xsi:type="dcterms:W3CDTF">2024-03-03T16:01:23Z</dcterms:created>
  <dcterms:modified xsi:type="dcterms:W3CDTF">2024-03-10T10:42:35Z</dcterms:modified>
</cp:coreProperties>
</file>