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258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FFCC66"/>
    <a:srgbClr val="FF9966"/>
    <a:srgbClr val="00FF99"/>
    <a:srgbClr val="996633"/>
    <a:srgbClr val="CC6600"/>
    <a:srgbClr val="FFFF00"/>
    <a:srgbClr val="660033"/>
    <a:srgbClr val="008000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4" autoAdjust="0"/>
    <p:restoredTop sz="94640" autoAdjust="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F773-6F6D-47E1-9A3D-10B7A588F253}" type="datetimeFigureOut">
              <a:rPr lang="ru-RU" smtClean="0"/>
              <a:pPr/>
              <a:t>23.04.2025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F773-6F6D-47E1-9A3D-10B7A588F253}" type="datetimeFigureOut">
              <a:rPr lang="ru-RU" smtClean="0"/>
              <a:pPr/>
              <a:t>23.04.2025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F773-6F6D-47E1-9A3D-10B7A588F253}" type="datetimeFigureOut">
              <a:rPr lang="ru-RU" smtClean="0"/>
              <a:pPr/>
              <a:t>23.04.2025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F773-6F6D-47E1-9A3D-10B7A588F253}" type="datetimeFigureOut">
              <a:rPr lang="ru-RU" smtClean="0"/>
              <a:pPr/>
              <a:t>23.04.2025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F773-6F6D-47E1-9A3D-10B7A588F253}" type="datetimeFigureOut">
              <a:rPr lang="ru-RU" smtClean="0"/>
              <a:pPr/>
              <a:t>23.04.2025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F773-6F6D-47E1-9A3D-10B7A588F253}" type="datetimeFigureOut">
              <a:rPr lang="ru-RU" smtClean="0"/>
              <a:pPr/>
              <a:t>23.04.2025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F773-6F6D-47E1-9A3D-10B7A588F253}" type="datetimeFigureOut">
              <a:rPr lang="ru-RU" smtClean="0"/>
              <a:pPr/>
              <a:t>23.04.2025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F773-6F6D-47E1-9A3D-10B7A588F253}" type="datetimeFigureOut">
              <a:rPr lang="ru-RU" smtClean="0"/>
              <a:pPr/>
              <a:t>23.04.2025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F773-6F6D-47E1-9A3D-10B7A588F253}" type="datetimeFigureOut">
              <a:rPr lang="ru-RU" smtClean="0"/>
              <a:pPr/>
              <a:t>23.04.2025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F773-6F6D-47E1-9A3D-10B7A588F253}" type="datetimeFigureOut">
              <a:rPr lang="ru-RU" smtClean="0"/>
              <a:pPr/>
              <a:t>23.04.2025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F773-6F6D-47E1-9A3D-10B7A588F253}" type="datetimeFigureOut">
              <a:rPr lang="ru-RU" smtClean="0"/>
              <a:pPr/>
              <a:t>23.04.2025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06F773-6F6D-47E1-9A3D-10B7A588F253}" type="datetimeFigureOut">
              <a:rPr lang="ru-RU" smtClean="0"/>
              <a:pPr/>
              <a:t>23.04.2025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22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23.jp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e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8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21.jpe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" y="291016"/>
            <a:ext cx="8964488" cy="636172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95936" y="2459124"/>
            <a:ext cx="4536504" cy="2067142"/>
          </a:xfrm>
        </p:spPr>
        <p:txBody>
          <a:bodyPr>
            <a:noAutofit/>
          </a:bodyPr>
          <a:lstStyle/>
          <a:p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latin typeface="Times New Roman" panose="02020603050405020304" pitchFamily="18" charset="0"/>
                <a:cs typeface="Times New Roman" pitchFamily="18" charset="0"/>
              </a:rPr>
              <a:t>Интерактивная игра по обучению грамоте</a:t>
            </a:r>
            <a:br>
              <a:rPr lang="ru-RU" sz="3200" b="1" i="1" dirty="0">
                <a:latin typeface="Times New Roman" panose="02020603050405020304" pitchFamily="18" charset="0"/>
                <a:cs typeface="Times New Roman" pitchFamily="18" charset="0"/>
              </a:rPr>
            </a:b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>
                <a:solidFill>
                  <a:srgbClr val="000099"/>
                </a:solidFill>
                <a:latin typeface="Times New Roman" panose="02020603050405020304" pitchFamily="18" charset="0"/>
                <a:ea typeface="Batang" pitchFamily="18" charset="-127"/>
                <a:cs typeface="Times New Roman" panose="02020603050405020304" pitchFamily="18" charset="0"/>
              </a:rPr>
              <a:t>«Задания от Мудрой Совы»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6072198" y="5500702"/>
            <a:ext cx="3071802" cy="114300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Правила игры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276" y="3163822"/>
            <a:ext cx="3055433" cy="3603198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131737"/>
            <a:ext cx="8786874" cy="936104"/>
          </a:xfrm>
          <a:prstGeom prst="roundRect">
            <a:avLst/>
          </a:prstGeom>
          <a:gradFill flip="none" rotWithShape="1">
            <a:gsLst>
              <a:gs pos="54565">
                <a:srgbClr val="00FF99"/>
              </a:gs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Рассмотрите изограф. Какой предмет он напоминает?  Составьте слово.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5" y="1196752"/>
            <a:ext cx="1959806" cy="1584176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3023764" y="4548353"/>
            <a:ext cx="3167909" cy="115212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АВТОБУС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7060" t="60761" r="57996" b="11338"/>
          <a:stretch/>
        </p:blipFill>
        <p:spPr>
          <a:xfrm>
            <a:off x="2483768" y="1279209"/>
            <a:ext cx="3868533" cy="30577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2" name="Стрелка влево 11">
            <a:hlinkClick r:id="" action="ppaction://hlinkshowjump?jump=firstslide"/>
          </p:cNvPr>
          <p:cNvSpPr/>
          <p:nvPr/>
        </p:nvSpPr>
        <p:spPr>
          <a:xfrm>
            <a:off x="2577909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НАЧАЛО</a:t>
            </a:r>
          </a:p>
        </p:txBody>
      </p:sp>
      <p:sp>
        <p:nvSpPr>
          <p:cNvPr id="13" name="Стрелка влево 12">
            <a:hlinkClick r:id="" action="ppaction://hlinkshowjump?jump=firstslide"/>
          </p:cNvPr>
          <p:cNvSpPr/>
          <p:nvPr/>
        </p:nvSpPr>
        <p:spPr>
          <a:xfrm flipH="1">
            <a:off x="4535627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  <a:hlinkClick r:id="" action="ppaction://hlinkshowjump?jump=nextslide"/>
              </a:rPr>
              <a:t>ДАЛЕЕ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9" name="вопрос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902" y="1364637"/>
            <a:ext cx="1750251" cy="1750251"/>
          </a:xfrm>
          <a:prstGeom prst="rect">
            <a:avLst/>
          </a:prstGeom>
          <a:ln w="127000" cap="sq">
            <a:solidFill>
              <a:srgbClr val="FF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65626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276" y="3163822"/>
            <a:ext cx="3055433" cy="3603198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131737"/>
            <a:ext cx="8786874" cy="936104"/>
          </a:xfrm>
          <a:prstGeom prst="roundRect">
            <a:avLst/>
          </a:prstGeom>
          <a:gradFill flip="none" rotWithShape="1">
            <a:gsLst>
              <a:gs pos="54565">
                <a:srgbClr val="00FF99"/>
              </a:gs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Рассмотрите изограф. Какой предмет он напоминает?  Составьте слово.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5" y="1196752"/>
            <a:ext cx="1959806" cy="158417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1" t="9275" r="32215" b="24479"/>
          <a:stretch/>
        </p:blipFill>
        <p:spPr>
          <a:xfrm>
            <a:off x="2843808" y="1267125"/>
            <a:ext cx="3672408" cy="30819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5" name="Скругленный прямоугольник 14"/>
          <p:cNvSpPr/>
          <p:nvPr/>
        </p:nvSpPr>
        <p:spPr>
          <a:xfrm>
            <a:off x="3023764" y="4549083"/>
            <a:ext cx="3167909" cy="115212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</a:t>
            </a:r>
          </a:p>
        </p:txBody>
      </p:sp>
      <p:sp>
        <p:nvSpPr>
          <p:cNvPr id="11" name="Стрелка влево 10">
            <a:hlinkClick r:id="" action="ppaction://hlinkshowjump?jump=firstslide"/>
          </p:cNvPr>
          <p:cNvSpPr/>
          <p:nvPr/>
        </p:nvSpPr>
        <p:spPr>
          <a:xfrm>
            <a:off x="2577909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НАЧАЛО</a:t>
            </a:r>
          </a:p>
        </p:txBody>
      </p:sp>
      <p:sp>
        <p:nvSpPr>
          <p:cNvPr id="12" name="Стрелка влево 11">
            <a:hlinkClick r:id="" action="ppaction://hlinkshowjump?jump=firstslide"/>
          </p:cNvPr>
          <p:cNvSpPr/>
          <p:nvPr/>
        </p:nvSpPr>
        <p:spPr>
          <a:xfrm flipH="1">
            <a:off x="4535627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  <a:hlinkClick r:id="" action="ppaction://hlinkshowjump?jump=nextslide"/>
              </a:rPr>
              <a:t>ДАЛЕЕ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9" name="вопрос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902" y="1364637"/>
            <a:ext cx="1750251" cy="1750251"/>
          </a:xfrm>
          <a:prstGeom prst="rect">
            <a:avLst/>
          </a:prstGeom>
          <a:ln w="127000" cap="sq">
            <a:solidFill>
              <a:srgbClr val="FF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319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276" y="3163822"/>
            <a:ext cx="3055433" cy="3603198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131737"/>
            <a:ext cx="8786874" cy="936104"/>
          </a:xfrm>
          <a:prstGeom prst="roundRect">
            <a:avLst/>
          </a:prstGeom>
          <a:gradFill flip="none" rotWithShape="1">
            <a:gsLst>
              <a:gs pos="54565">
                <a:srgbClr val="00FF99"/>
              </a:gs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Замени звук [Р] на звук [Л]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15635"/>
            <a:ext cx="1959806" cy="15841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532" y="2683709"/>
            <a:ext cx="2319306" cy="18312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лак картинка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697608"/>
            <a:ext cx="2232248" cy="181730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" name="Скругленный прямоугольник 7"/>
          <p:cNvSpPr/>
          <p:nvPr/>
        </p:nvSpPr>
        <p:spPr>
          <a:xfrm>
            <a:off x="1507872" y="1717261"/>
            <a:ext cx="1928626" cy="79714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</a:t>
            </a:r>
          </a:p>
        </p:txBody>
      </p:sp>
      <p:sp>
        <p:nvSpPr>
          <p:cNvPr id="11" name="лак надпись"/>
          <p:cNvSpPr/>
          <p:nvPr/>
        </p:nvSpPr>
        <p:spPr>
          <a:xfrm>
            <a:off x="4836866" y="1709700"/>
            <a:ext cx="1928626" cy="79714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</a:t>
            </a:r>
          </a:p>
        </p:txBody>
      </p:sp>
      <p:sp>
        <p:nvSpPr>
          <p:cNvPr id="12" name="Стрелка влево 11">
            <a:hlinkClick r:id="" action="ppaction://hlinkshowjump?jump=firstslide"/>
          </p:cNvPr>
          <p:cNvSpPr/>
          <p:nvPr/>
        </p:nvSpPr>
        <p:spPr>
          <a:xfrm>
            <a:off x="2577909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НАЧАЛО</a:t>
            </a:r>
          </a:p>
        </p:txBody>
      </p:sp>
      <p:sp>
        <p:nvSpPr>
          <p:cNvPr id="13" name="Стрелка влево 12">
            <a:hlinkClick r:id="" action="ppaction://hlinkshowjump?jump=firstslide"/>
          </p:cNvPr>
          <p:cNvSpPr/>
          <p:nvPr/>
        </p:nvSpPr>
        <p:spPr>
          <a:xfrm flipH="1">
            <a:off x="4535627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  <a:hlinkClick r:id="" action="ppaction://hlinkshowjump?jump=nextslide"/>
              </a:rPr>
              <a:t>ДАЛЕЕ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7" name="вопрос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358019"/>
            <a:ext cx="1750251" cy="1750251"/>
          </a:xfrm>
          <a:prstGeom prst="rect">
            <a:avLst/>
          </a:prstGeom>
          <a:ln w="127000" cap="sq">
            <a:solidFill>
              <a:srgbClr val="FF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31089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276" y="3163822"/>
            <a:ext cx="3055433" cy="3603198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131737"/>
            <a:ext cx="8786874" cy="936104"/>
          </a:xfrm>
          <a:prstGeom prst="roundRect">
            <a:avLst/>
          </a:prstGeom>
          <a:gradFill flip="none" rotWithShape="1">
            <a:gsLst>
              <a:gs pos="54565">
                <a:srgbClr val="00FF99"/>
              </a:gs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Замени звук [Р] на звук [Л]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15635"/>
            <a:ext cx="1959806" cy="1584176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1507872" y="1717261"/>
            <a:ext cx="1928626" cy="79714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36866" y="1709700"/>
            <a:ext cx="1928626" cy="79714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620" y="2747692"/>
            <a:ext cx="2329118" cy="17701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6" r="11302"/>
          <a:stretch/>
        </p:blipFill>
        <p:spPr>
          <a:xfrm>
            <a:off x="1321786" y="2715508"/>
            <a:ext cx="2300797" cy="18023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3" name="Стрелка влево 12">
            <a:hlinkClick r:id="" action="ppaction://hlinkshowjump?jump=firstslide"/>
          </p:cNvPr>
          <p:cNvSpPr/>
          <p:nvPr/>
        </p:nvSpPr>
        <p:spPr>
          <a:xfrm>
            <a:off x="2577909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НАЧАЛО</a:t>
            </a:r>
          </a:p>
        </p:txBody>
      </p:sp>
      <p:sp>
        <p:nvSpPr>
          <p:cNvPr id="14" name="Стрелка влево 13">
            <a:hlinkClick r:id="" action="ppaction://hlinkshowjump?jump=firstslide"/>
          </p:cNvPr>
          <p:cNvSpPr/>
          <p:nvPr/>
        </p:nvSpPr>
        <p:spPr>
          <a:xfrm flipH="1">
            <a:off x="4535627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  <a:hlinkClick r:id="" action="ppaction://hlinkshowjump?jump=nextslide"/>
              </a:rPr>
              <a:t>ДАЛЕЕ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15" name="вопрос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885" y="1272150"/>
            <a:ext cx="1750251" cy="1750251"/>
          </a:xfrm>
          <a:prstGeom prst="rect">
            <a:avLst/>
          </a:prstGeom>
          <a:ln w="127000" cap="sq">
            <a:solidFill>
              <a:srgbClr val="FF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1215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276" y="3163822"/>
            <a:ext cx="3055433" cy="3603198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131737"/>
            <a:ext cx="8786874" cy="936104"/>
          </a:xfrm>
          <a:prstGeom prst="roundRect">
            <a:avLst/>
          </a:prstGeom>
          <a:gradFill flip="none" rotWithShape="1">
            <a:gsLst>
              <a:gs pos="54565">
                <a:srgbClr val="00FF99"/>
              </a:gs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Замени звук [Р] на звук [Л]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15635"/>
            <a:ext cx="1959806" cy="1584176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1507872" y="1717261"/>
            <a:ext cx="1928626" cy="79714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ЮР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78360" y="1743954"/>
            <a:ext cx="1928626" cy="79714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957" y="2715508"/>
            <a:ext cx="2373432" cy="193698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3" r="4782"/>
          <a:stretch/>
        </p:blipFill>
        <p:spPr>
          <a:xfrm>
            <a:off x="1321786" y="2715508"/>
            <a:ext cx="2300797" cy="193698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3" name="Стрелка влево 12">
            <a:hlinkClick r:id="" action="ppaction://hlinkshowjump?jump=firstslide"/>
          </p:cNvPr>
          <p:cNvSpPr/>
          <p:nvPr/>
        </p:nvSpPr>
        <p:spPr>
          <a:xfrm>
            <a:off x="2577909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НАЧАЛО</a:t>
            </a:r>
          </a:p>
        </p:txBody>
      </p:sp>
      <p:sp>
        <p:nvSpPr>
          <p:cNvPr id="14" name="Стрелка влево 13">
            <a:hlinkClick r:id="" action="ppaction://hlinkshowjump?jump=firstslide"/>
          </p:cNvPr>
          <p:cNvSpPr/>
          <p:nvPr/>
        </p:nvSpPr>
        <p:spPr>
          <a:xfrm flipH="1">
            <a:off x="4535627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  <a:hlinkClick r:id="" action="ppaction://hlinkshowjump?jump=nextslide"/>
              </a:rPr>
              <a:t>ДАЛЕЕ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12" name="вопрос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077" y="1324685"/>
            <a:ext cx="1750251" cy="1750251"/>
          </a:xfrm>
          <a:prstGeom prst="rect">
            <a:avLst/>
          </a:prstGeom>
          <a:ln w="127000" cap="sq">
            <a:solidFill>
              <a:srgbClr val="FF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21453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276" y="3163822"/>
            <a:ext cx="3055433" cy="3603198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131737"/>
            <a:ext cx="8786874" cy="936104"/>
          </a:xfrm>
          <a:prstGeom prst="roundRect">
            <a:avLst/>
          </a:prstGeom>
          <a:gradFill flip="none" rotWithShape="1">
            <a:gsLst>
              <a:gs pos="54565">
                <a:srgbClr val="00FF99"/>
              </a:gs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Замени звук [Р] на звук [Л]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15635"/>
            <a:ext cx="1959806" cy="1584176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1523462" y="1660518"/>
            <a:ext cx="1928626" cy="79714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36648" y="1726024"/>
            <a:ext cx="1928626" cy="79714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9" r="8308"/>
          <a:stretch/>
        </p:blipFill>
        <p:spPr>
          <a:xfrm>
            <a:off x="1187624" y="2683709"/>
            <a:ext cx="2624234" cy="20105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619" y="2697844"/>
            <a:ext cx="2532685" cy="20096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2" name="Стрелка влево 11">
            <a:hlinkClick r:id="" action="ppaction://hlinkshowjump?jump=firstslide"/>
          </p:cNvPr>
          <p:cNvSpPr/>
          <p:nvPr/>
        </p:nvSpPr>
        <p:spPr>
          <a:xfrm flipH="1">
            <a:off x="4535627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  <a:hlinkClick r:id="" action="ppaction://hlinkshowjump?jump=nextslide"/>
              </a:rPr>
              <a:t>ДАЛЕЕ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3" name="Стрелка влево 12">
            <a:hlinkClick r:id="" action="ppaction://hlinkshowjump?jump=firstslide"/>
          </p:cNvPr>
          <p:cNvSpPr/>
          <p:nvPr/>
        </p:nvSpPr>
        <p:spPr>
          <a:xfrm>
            <a:off x="2577909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НАЧАЛО</a:t>
            </a:r>
          </a:p>
        </p:txBody>
      </p:sp>
      <p:pic>
        <p:nvPicPr>
          <p:cNvPr id="14" name="вопрос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121" y="1233144"/>
            <a:ext cx="1750251" cy="1750251"/>
          </a:xfrm>
          <a:prstGeom prst="rect">
            <a:avLst/>
          </a:prstGeom>
          <a:ln w="127000" cap="sq">
            <a:solidFill>
              <a:srgbClr val="FF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981043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" y="0"/>
            <a:ext cx="9128125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85" y="3445660"/>
            <a:ext cx="2890097" cy="3408220"/>
          </a:xfrm>
          <a:prstGeom prst="rect">
            <a:avLst/>
          </a:prstGeom>
        </p:spPr>
      </p:pic>
      <p:sp>
        <p:nvSpPr>
          <p:cNvPr id="26" name="Овал 25"/>
          <p:cNvSpPr/>
          <p:nvPr/>
        </p:nvSpPr>
        <p:spPr>
          <a:xfrm>
            <a:off x="7929586" y="5286388"/>
            <a:ext cx="61914" cy="61914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1619672" cy="1309234"/>
          </a:xfrm>
          <a:prstGeom prst="rect">
            <a:avLst/>
          </a:prstGeom>
        </p:spPr>
      </p:pic>
      <p:sp>
        <p:nvSpPr>
          <p:cNvPr id="29" name="Стрелка влево 28">
            <a:hlinkClick r:id="" action="ppaction://hlinkshowjump?jump=firstslide"/>
          </p:cNvPr>
          <p:cNvSpPr/>
          <p:nvPr/>
        </p:nvSpPr>
        <p:spPr>
          <a:xfrm>
            <a:off x="2577909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241814576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31840" y="1916832"/>
            <a:ext cx="5328592" cy="458400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игры: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закрепление пройденного материала по обучению грамоте у детей 6-7 лет.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1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Данная дидактическая игра предназначена для выполнения совместно с воспитателями, в том числе для выполнения дома детьми совместно с родителями.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Правила игры: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того, чтобы начать игру необходимо нажать на стрелку </a:t>
            </a:r>
            <a:r>
              <a:rPr lang="ru-RU" sz="1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«Старт».</a:t>
            </a:r>
          </a:p>
          <a:p>
            <a:pPr marL="0" indent="0"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7072330" y="6072182"/>
            <a:ext cx="2071670" cy="785818"/>
          </a:xfrm>
          <a:prstGeom prst="rightArrow">
            <a:avLst/>
          </a:prstGeom>
          <a:solidFill>
            <a:srgbClr val="FF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СТАРТ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276" y="3163822"/>
            <a:ext cx="3055433" cy="3603198"/>
          </a:xfrm>
          <a:prstGeom prst="rect">
            <a:avLst/>
          </a:prstGeom>
        </p:spPr>
      </p:pic>
      <p:sp>
        <p:nvSpPr>
          <p:cNvPr id="7" name="Стрелка влево 6">
            <a:hlinkClick r:id="" action="ppaction://hlinkshowjump?jump=firstslide"/>
          </p:cNvPr>
          <p:cNvSpPr/>
          <p:nvPr/>
        </p:nvSpPr>
        <p:spPr>
          <a:xfrm>
            <a:off x="2577909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НАЧАЛО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282" y="131737"/>
            <a:ext cx="8786874" cy="936104"/>
          </a:xfrm>
          <a:prstGeom prst="roundRect">
            <a:avLst/>
          </a:prstGeom>
          <a:gradFill flip="none" rotWithShape="1">
            <a:gsLst>
              <a:gs pos="54565">
                <a:srgbClr val="00FF99"/>
              </a:gs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птицу, название которой начинается с гласного звука</a:t>
            </a:r>
          </a:p>
        </p:txBody>
      </p:sp>
      <p:pic>
        <p:nvPicPr>
          <p:cNvPr id="11" name="синица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91018" y="1275511"/>
            <a:ext cx="2221581" cy="14577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" name="воробей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7" t="16388" r="24938" b="15720"/>
          <a:stretch/>
        </p:blipFill>
        <p:spPr>
          <a:xfrm flipH="1">
            <a:off x="4909485" y="2924944"/>
            <a:ext cx="2221581" cy="169113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снегирь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5" t="9681" r="20705" b="34880"/>
          <a:stretch/>
        </p:blipFill>
        <p:spPr>
          <a:xfrm>
            <a:off x="2180912" y="2991615"/>
            <a:ext cx="2250919" cy="166575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83" y="1481016"/>
            <a:ext cx="2081822" cy="1682806"/>
          </a:xfrm>
          <a:prstGeom prst="rect">
            <a:avLst/>
          </a:prstGeom>
        </p:spPr>
      </p:pic>
      <p:sp>
        <p:nvSpPr>
          <p:cNvPr id="15" name="Стрелка влево 14">
            <a:hlinkClick r:id="" action="ppaction://hlinkshowjump?jump=firstslide"/>
          </p:cNvPr>
          <p:cNvSpPr/>
          <p:nvPr/>
        </p:nvSpPr>
        <p:spPr>
          <a:xfrm flipH="1">
            <a:off x="4535627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  <a:hlinkClick r:id="" action="ppaction://hlinkshowjump?jump=nextslide"/>
              </a:rPr>
              <a:t>ДАЛЕЕ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14" t="15334" r="14799" b="11590"/>
          <a:stretch/>
        </p:blipFill>
        <p:spPr>
          <a:xfrm>
            <a:off x="5364088" y="1275511"/>
            <a:ext cx="2067010" cy="14379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531" y="1708362"/>
            <a:ext cx="1005069" cy="10050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276" y="3163822"/>
            <a:ext cx="3055433" cy="3603198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131737"/>
            <a:ext cx="8786874" cy="936104"/>
          </a:xfrm>
          <a:prstGeom prst="roundRect">
            <a:avLst/>
          </a:prstGeom>
          <a:gradFill flip="none" rotWithShape="1">
            <a:gsLst>
              <a:gs pos="54565">
                <a:srgbClr val="00FF99"/>
              </a:gs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животное, название которого начинается с мягкого согласного звука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83" y="1481016"/>
            <a:ext cx="2081822" cy="1682806"/>
          </a:xfrm>
          <a:prstGeom prst="rect">
            <a:avLst/>
          </a:prstGeom>
        </p:spPr>
      </p:pic>
      <p:pic>
        <p:nvPicPr>
          <p:cNvPr id="6" name="кошка"/>
          <p:cNvPicPr>
            <a:picLocks noChangeAspect="1"/>
          </p:cNvPicPr>
          <p:nvPr/>
        </p:nvPicPr>
        <p:blipFill rotWithShape="1">
          <a:blip r:embed="rId5"/>
          <a:srcRect l="60145" r="20170" b="61981"/>
          <a:stretch/>
        </p:blipFill>
        <p:spPr>
          <a:xfrm>
            <a:off x="4139952" y="3259849"/>
            <a:ext cx="2026006" cy="157298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корова"/>
          <p:cNvPicPr>
            <a:picLocks noChangeAspect="1"/>
          </p:cNvPicPr>
          <p:nvPr/>
        </p:nvPicPr>
        <p:blipFill rotWithShape="1">
          <a:blip r:embed="rId5"/>
          <a:srcRect r="81680" b="64167"/>
          <a:stretch/>
        </p:blipFill>
        <p:spPr>
          <a:xfrm>
            <a:off x="5225073" y="1315891"/>
            <a:ext cx="2011223" cy="15814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заяц"/>
          <p:cNvPicPr>
            <a:picLocks noChangeAspect="1"/>
          </p:cNvPicPr>
          <p:nvPr/>
        </p:nvPicPr>
        <p:blipFill rotWithShape="1">
          <a:blip r:embed="rId5"/>
          <a:srcRect l="80343" t="50440" b="11737"/>
          <a:stretch/>
        </p:blipFill>
        <p:spPr>
          <a:xfrm>
            <a:off x="2462863" y="1288359"/>
            <a:ext cx="2109137" cy="16314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5" name="Стрелка влево 14">
            <a:hlinkClick r:id="" action="ppaction://hlinkshowjump?jump=firstslide"/>
          </p:cNvPr>
          <p:cNvSpPr/>
          <p:nvPr/>
        </p:nvSpPr>
        <p:spPr>
          <a:xfrm>
            <a:off x="2577909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НАЧАЛО</a:t>
            </a:r>
          </a:p>
        </p:txBody>
      </p:sp>
      <p:sp>
        <p:nvSpPr>
          <p:cNvPr id="17" name="Стрелка влево 16">
            <a:hlinkClick r:id="" action="ppaction://hlinkshowjump?jump=firstslide"/>
          </p:cNvPr>
          <p:cNvSpPr/>
          <p:nvPr/>
        </p:nvSpPr>
        <p:spPr>
          <a:xfrm flipH="1">
            <a:off x="4535627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  <a:hlinkClick r:id="" action="ppaction://hlinkshowjump?jump=nextslide"/>
              </a:rPr>
              <a:t>ДАЛЕЕ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5" name="Белка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793" y="3259849"/>
            <a:ext cx="2088232" cy="16595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104" y="3985915"/>
            <a:ext cx="1005069" cy="1005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380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276" y="3163822"/>
            <a:ext cx="3055433" cy="3603198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131737"/>
            <a:ext cx="8786874" cy="936104"/>
          </a:xfrm>
          <a:prstGeom prst="roundRect">
            <a:avLst/>
          </a:prstGeom>
          <a:gradFill flip="none" rotWithShape="1">
            <a:gsLst>
              <a:gs pos="54565">
                <a:srgbClr val="00FF99"/>
              </a:gs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животное, название которого начинается с твердого согласного звука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83" y="1481016"/>
            <a:ext cx="2081822" cy="1682806"/>
          </a:xfrm>
          <a:prstGeom prst="rect">
            <a:avLst/>
          </a:prstGeom>
        </p:spPr>
      </p:pic>
      <p:pic>
        <p:nvPicPr>
          <p:cNvPr id="9" name="медведь"/>
          <p:cNvPicPr>
            <a:picLocks noChangeAspect="1"/>
          </p:cNvPicPr>
          <p:nvPr/>
        </p:nvPicPr>
        <p:blipFill rotWithShape="1">
          <a:blip r:embed="rId5"/>
          <a:srcRect l="59174" t="51275" r="20353" b="11509"/>
          <a:stretch/>
        </p:blipFill>
        <p:spPr>
          <a:xfrm>
            <a:off x="1464018" y="3233883"/>
            <a:ext cx="2167820" cy="15841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лиса"/>
          <p:cNvPicPr>
            <a:picLocks noChangeAspect="1"/>
          </p:cNvPicPr>
          <p:nvPr/>
        </p:nvPicPr>
        <p:blipFill rotWithShape="1">
          <a:blip r:embed="rId5"/>
          <a:srcRect l="39672" t="49772" r="40643" b="13012"/>
          <a:stretch/>
        </p:blipFill>
        <p:spPr>
          <a:xfrm>
            <a:off x="2547928" y="1289423"/>
            <a:ext cx="2119937" cy="16111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" name="белка"/>
          <p:cNvPicPr>
            <a:picLocks noChangeAspect="1"/>
          </p:cNvPicPr>
          <p:nvPr/>
        </p:nvPicPr>
        <p:blipFill rotWithShape="1">
          <a:blip r:embed="rId5"/>
          <a:srcRect t="51502" r="81680" b="11281"/>
          <a:stretch/>
        </p:blipFill>
        <p:spPr>
          <a:xfrm>
            <a:off x="5152955" y="1307500"/>
            <a:ext cx="1975220" cy="161307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3" name="Стрелка влево 12">
            <a:hlinkClick r:id="" action="ppaction://hlinkshowjump?jump=firstslide"/>
          </p:cNvPr>
          <p:cNvSpPr/>
          <p:nvPr/>
        </p:nvSpPr>
        <p:spPr>
          <a:xfrm>
            <a:off x="2577909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НАЧАЛО</a:t>
            </a:r>
          </a:p>
        </p:txBody>
      </p:sp>
      <p:sp>
        <p:nvSpPr>
          <p:cNvPr id="14" name="Стрелка влево 13">
            <a:hlinkClick r:id="" action="ppaction://hlinkshowjump?jump=firstslide"/>
          </p:cNvPr>
          <p:cNvSpPr/>
          <p:nvPr/>
        </p:nvSpPr>
        <p:spPr>
          <a:xfrm flipH="1">
            <a:off x="4535627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  <a:hlinkClick r:id="" action="ppaction://hlinkshowjump?jump=nextslide"/>
              </a:rPr>
              <a:t>ДАЛЕЕ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5" name="собака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447" y="3292198"/>
            <a:ext cx="2177790" cy="16447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699" y="4011489"/>
            <a:ext cx="1005069" cy="1005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7556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276" y="3163822"/>
            <a:ext cx="3055433" cy="3603198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131737"/>
            <a:ext cx="8786874" cy="936104"/>
          </a:xfrm>
          <a:prstGeom prst="roundRect">
            <a:avLst/>
          </a:prstGeom>
          <a:gradFill flip="none" rotWithShape="1">
            <a:gsLst>
              <a:gs pos="54565">
                <a:srgbClr val="00FF99"/>
              </a:gs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подходящую схему к слову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0" y="1026067"/>
            <a:ext cx="1697221" cy="13719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37" r="20075" b="63727"/>
          <a:stretch/>
        </p:blipFill>
        <p:spPr>
          <a:xfrm>
            <a:off x="4637393" y="1344536"/>
            <a:ext cx="3308840" cy="24482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5724128" y="1192501"/>
            <a:ext cx="1669432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КОТ</a:t>
            </a:r>
          </a:p>
        </p:txBody>
      </p:sp>
      <p:sp>
        <p:nvSpPr>
          <p:cNvPr id="24" name="Стрелка влево 23">
            <a:hlinkClick r:id="" action="ppaction://hlinkshowjump?jump=firstslide"/>
          </p:cNvPr>
          <p:cNvSpPr/>
          <p:nvPr/>
        </p:nvSpPr>
        <p:spPr>
          <a:xfrm>
            <a:off x="2577909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НАЧАЛО</a:t>
            </a:r>
          </a:p>
        </p:txBody>
      </p:sp>
      <p:sp>
        <p:nvSpPr>
          <p:cNvPr id="26" name="Стрелка влево 25">
            <a:hlinkClick r:id="" action="ppaction://hlinkshowjump?jump=firstslide"/>
          </p:cNvPr>
          <p:cNvSpPr/>
          <p:nvPr/>
        </p:nvSpPr>
        <p:spPr>
          <a:xfrm flipH="1">
            <a:off x="4535627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  <a:hlinkClick r:id="" action="ppaction://hlinkshowjump?jump=nextslide"/>
              </a:rPr>
              <a:t>ДАЛЕЕ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6" name="нет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9" t="52265" r="62539" b="37293"/>
          <a:stretch/>
        </p:blipFill>
        <p:spPr>
          <a:xfrm>
            <a:off x="1065472" y="2222282"/>
            <a:ext cx="3096344" cy="1006353"/>
          </a:xfrm>
          <a:prstGeom prst="rect">
            <a:avLst/>
          </a:prstGeom>
        </p:spPr>
      </p:pic>
      <p:pic>
        <p:nvPicPr>
          <p:cNvPr id="25" name="да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92" t="39236" r="62576" b="48823"/>
          <a:stretch/>
        </p:blipFill>
        <p:spPr>
          <a:xfrm>
            <a:off x="1013112" y="3306456"/>
            <a:ext cx="3201061" cy="1179338"/>
          </a:xfrm>
          <a:prstGeom prst="rect">
            <a:avLst/>
          </a:prstGeom>
        </p:spPr>
      </p:pic>
      <p:pic>
        <p:nvPicPr>
          <p:cNvPr id="12" name="нет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8" t="64000" r="62600" b="24801"/>
          <a:stretch/>
        </p:blipFill>
        <p:spPr>
          <a:xfrm>
            <a:off x="1060971" y="4643223"/>
            <a:ext cx="3105345" cy="108012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315" y="3327438"/>
            <a:ext cx="1005069" cy="1005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8389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276" y="3163822"/>
            <a:ext cx="3055433" cy="3603198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131737"/>
            <a:ext cx="8786874" cy="936104"/>
          </a:xfrm>
          <a:prstGeom prst="roundRect">
            <a:avLst/>
          </a:prstGeom>
          <a:gradFill flip="none" rotWithShape="1">
            <a:gsLst>
              <a:gs pos="54565">
                <a:srgbClr val="00FF99"/>
              </a:gs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подходящую схему к слову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4" y="830151"/>
            <a:ext cx="1697221" cy="13719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7" t="50984" r="61413" b="13719"/>
          <a:stretch/>
        </p:blipFill>
        <p:spPr>
          <a:xfrm>
            <a:off x="5046309" y="1338170"/>
            <a:ext cx="3281339" cy="24610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6444208" y="1196752"/>
            <a:ext cx="1981120" cy="830997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ЛОСЬ</a:t>
            </a:r>
            <a:endParaRPr lang="ru-RU" sz="4800" b="1" cap="none" spc="0" dirty="0">
              <a:ln w="22225">
                <a:solidFill>
                  <a:schemeClr val="tx1"/>
                </a:solidFill>
                <a:prstDash val="solid"/>
              </a:ln>
              <a:solidFill>
                <a:srgbClr val="0000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трелка влево 34">
            <a:hlinkClick r:id="" action="ppaction://hlinkshowjump?jump=firstslide"/>
          </p:cNvPr>
          <p:cNvSpPr/>
          <p:nvPr/>
        </p:nvSpPr>
        <p:spPr>
          <a:xfrm>
            <a:off x="2577909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НАЧАЛО</a:t>
            </a:r>
          </a:p>
        </p:txBody>
      </p:sp>
      <p:sp>
        <p:nvSpPr>
          <p:cNvPr id="36" name="Стрелка влево 35">
            <a:hlinkClick r:id="" action="ppaction://hlinkshowjump?jump=firstslide"/>
          </p:cNvPr>
          <p:cNvSpPr/>
          <p:nvPr/>
        </p:nvSpPr>
        <p:spPr>
          <a:xfrm flipH="1">
            <a:off x="4535627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  <a:hlinkClick r:id="" action="ppaction://hlinkshowjump?jump=nextslide"/>
              </a:rPr>
              <a:t>ДАЛЕЕ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5" name="верно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8" t="40200" r="62600" b="48600"/>
          <a:stretch/>
        </p:blipFill>
        <p:spPr>
          <a:xfrm>
            <a:off x="970919" y="4463059"/>
            <a:ext cx="3327329" cy="1157332"/>
          </a:xfrm>
          <a:prstGeom prst="rect">
            <a:avLst/>
          </a:prstGeom>
        </p:spPr>
      </p:pic>
      <p:pic>
        <p:nvPicPr>
          <p:cNvPr id="7" name="неверно 2"/>
          <p:cNvPicPr>
            <a:picLocks noChangeAspect="1"/>
          </p:cNvPicPr>
          <p:nvPr/>
        </p:nvPicPr>
        <p:blipFill rotWithShape="1">
          <a:blip r:embed="rId7"/>
          <a:srcRect l="19198" t="51238" r="62691" b="37553"/>
          <a:stretch/>
        </p:blipFill>
        <p:spPr>
          <a:xfrm>
            <a:off x="963609" y="3121886"/>
            <a:ext cx="3334639" cy="1171210"/>
          </a:xfrm>
          <a:prstGeom prst="rect">
            <a:avLst/>
          </a:prstGeom>
        </p:spPr>
      </p:pic>
      <p:pic>
        <p:nvPicPr>
          <p:cNvPr id="9" name="неверно 3"/>
          <p:cNvPicPr>
            <a:picLocks noChangeAspect="1"/>
          </p:cNvPicPr>
          <p:nvPr/>
        </p:nvPicPr>
        <p:blipFill rotWithShape="1">
          <a:blip r:embed="rId7"/>
          <a:srcRect l="19107" t="63685" r="62782" b="25106"/>
          <a:stretch/>
        </p:blipFill>
        <p:spPr>
          <a:xfrm>
            <a:off x="937881" y="1951542"/>
            <a:ext cx="3280056" cy="1140889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713" y="4404150"/>
            <a:ext cx="1005069" cy="1005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3645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276" y="3163822"/>
            <a:ext cx="3055433" cy="3603198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131737"/>
            <a:ext cx="8786874" cy="936104"/>
          </a:xfrm>
          <a:prstGeom prst="roundRect">
            <a:avLst/>
          </a:prstGeom>
          <a:gradFill flip="none" rotWithShape="1">
            <a:gsLst>
              <a:gs pos="54565">
                <a:srgbClr val="00FF99"/>
              </a:gs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Рассмотрите изограф. Какой предмет он напоминает?  Составьте слово.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5" y="1196752"/>
            <a:ext cx="1959806" cy="15841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5" t="23278" r="57746" b="39490"/>
          <a:stretch/>
        </p:blipFill>
        <p:spPr>
          <a:xfrm>
            <a:off x="2908827" y="1403941"/>
            <a:ext cx="3318914" cy="28083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5" name="ответ"/>
          <p:cNvSpPr/>
          <p:nvPr/>
        </p:nvSpPr>
        <p:spPr>
          <a:xfrm>
            <a:off x="3023764" y="4548353"/>
            <a:ext cx="3167909" cy="115212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ЧАСЫ</a:t>
            </a:r>
          </a:p>
        </p:txBody>
      </p:sp>
      <p:sp>
        <p:nvSpPr>
          <p:cNvPr id="35" name="Стрелка влево 34">
            <a:hlinkClick r:id="" action="ppaction://hlinkshowjump?jump=firstslide"/>
          </p:cNvPr>
          <p:cNvSpPr/>
          <p:nvPr/>
        </p:nvSpPr>
        <p:spPr>
          <a:xfrm>
            <a:off x="2577909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НАЧАЛО</a:t>
            </a:r>
          </a:p>
        </p:txBody>
      </p:sp>
      <p:sp>
        <p:nvSpPr>
          <p:cNvPr id="36" name="Стрелка влево 35">
            <a:hlinkClick r:id="" action="ppaction://hlinkshowjump?jump=firstslide"/>
          </p:cNvPr>
          <p:cNvSpPr/>
          <p:nvPr/>
        </p:nvSpPr>
        <p:spPr>
          <a:xfrm flipH="1">
            <a:off x="4535627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  <a:hlinkClick r:id="" action="ppaction://hlinkshowjump?jump=nextslide"/>
              </a:rPr>
              <a:t>ДАЛЕЕ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9" name="вопрос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902" y="1364637"/>
            <a:ext cx="1750251" cy="1750251"/>
          </a:xfrm>
          <a:prstGeom prst="rect">
            <a:avLst/>
          </a:prstGeom>
          <a:ln w="127000" cap="sq">
            <a:solidFill>
              <a:srgbClr val="FF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38448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276" y="3163822"/>
            <a:ext cx="3055433" cy="3603198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131737"/>
            <a:ext cx="8786874" cy="936104"/>
          </a:xfrm>
          <a:prstGeom prst="roundRect">
            <a:avLst/>
          </a:prstGeom>
          <a:gradFill flip="none" rotWithShape="1">
            <a:gsLst>
              <a:gs pos="54565">
                <a:srgbClr val="00FF99"/>
              </a:gs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Рассмотрите изограф. Какой предмет он напоминает?  Составьте слово.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5" y="1196752"/>
            <a:ext cx="1959806" cy="158417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0" t="21470" r="44552" b="45959"/>
          <a:stretch/>
        </p:blipFill>
        <p:spPr>
          <a:xfrm>
            <a:off x="2636088" y="1316609"/>
            <a:ext cx="3703263" cy="29941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5" name="Скругленный прямоугольник 14"/>
          <p:cNvSpPr/>
          <p:nvPr/>
        </p:nvSpPr>
        <p:spPr>
          <a:xfrm>
            <a:off x="3023764" y="4548353"/>
            <a:ext cx="3167909" cy="115212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САМОЛЕТ</a:t>
            </a:r>
          </a:p>
        </p:txBody>
      </p:sp>
      <p:sp>
        <p:nvSpPr>
          <p:cNvPr id="16" name="Стрелка влево 15">
            <a:hlinkClick r:id="" action="ppaction://hlinkshowjump?jump=firstslide"/>
          </p:cNvPr>
          <p:cNvSpPr/>
          <p:nvPr/>
        </p:nvSpPr>
        <p:spPr>
          <a:xfrm flipH="1">
            <a:off x="4535627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  <a:hlinkClick r:id="" action="ppaction://hlinkshowjump?jump=nextslide"/>
              </a:rPr>
              <a:t>ДАЛЕЕ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7" name="Стрелка влево 16">
            <a:hlinkClick r:id="" action="ppaction://hlinkshowjump?jump=firstslide"/>
          </p:cNvPr>
          <p:cNvSpPr/>
          <p:nvPr/>
        </p:nvSpPr>
        <p:spPr>
          <a:xfrm>
            <a:off x="2577909" y="5679300"/>
            <a:ext cx="1765430" cy="112344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НАЧАЛО</a:t>
            </a:r>
          </a:p>
        </p:txBody>
      </p:sp>
      <p:pic>
        <p:nvPicPr>
          <p:cNvPr id="9" name="вопрос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902" y="1364637"/>
            <a:ext cx="1750251" cy="1750251"/>
          </a:xfrm>
          <a:prstGeom prst="rect">
            <a:avLst/>
          </a:prstGeom>
          <a:ln w="127000" cap="sq">
            <a:solidFill>
              <a:srgbClr val="FF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00282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2415</TotalTime>
  <Words>232</Words>
  <Application>Microsoft Office PowerPoint</Application>
  <PresentationFormat>Экран (4:3)</PresentationFormat>
  <Paragraphs>60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 Интерактивная игра по обучению грамоте  «Задания от Мудрой Совы»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 для  закрепления материала  по обучению грамоте  для детей 6-7 лет  «Я с грамотой  дружу!»</dc:title>
  <dc:creator>Пользователь</dc:creator>
  <cp:lastModifiedBy>Microsoft Office</cp:lastModifiedBy>
  <cp:revision>99</cp:revision>
  <dcterms:created xsi:type="dcterms:W3CDTF">2020-04-13T18:35:22Z</dcterms:created>
  <dcterms:modified xsi:type="dcterms:W3CDTF">2025-04-23T14:00:46Z</dcterms:modified>
  <cp:contentStatus/>
</cp:coreProperties>
</file>