
<file path=[Content_Types].xml><?xml version="1.0" encoding="utf-8"?>
<Types xmlns="http://schemas.openxmlformats.org/package/2006/content-types">
  <Default Extension="wav" ContentType="audio/wav"/>
  <Default Extension="webp" ContentType="application/unknown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82" d="100"/>
          <a:sy n="82" d="100"/>
        </p:scale>
        <p:origin x="691" y="62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 /><Relationship Id="rId17" Type="http://schemas.openxmlformats.org/officeDocument/2006/relationships/tableStyles" Target="tableStyles.xml" /><Relationship Id="rId18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 ?>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9D606C2-973D-D106-2AB5-67C124A397DE}" type="slidenum">
              <a:rPr/>
              <a:t/>
            </a:fld>
            <a:endParaRPr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240BA4A-A9CA-0ED1-3273-0D04C150A1C3}" type="slidenum">
              <a:rPr/>
              <a:t/>
            </a:fld>
            <a:endParaRPr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8A48EDF-4BCC-0A76-F852-04C6AD2EDB37}" type="slidenum">
              <a:rPr/>
              <a:t/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36DE303-0FC3-0C3B-B992-F61E83342450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FABFEBE-992F-07C7-C633-65F34E1ACED9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3F44561-A8E3-7588-5B53-A3317B1E6DE7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A792328-C1B3-E5FE-8E42-DD447E7BD8C1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546E148-D892-737C-7699-F445D81F3615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7B05EE8-84F0-9AAE-4D52-B652B1111FC8}" type="slidenum">
              <a:rPr/>
              <a:t/>
            </a:fld>
            <a:endParaRPr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DA000EB-7A25-BAEE-F22C-B97A40A0C50C}" type="slidenum">
              <a:rPr/>
              <a:t/>
            </a:fld>
            <a:endParaRPr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F9B24FC-2FAB-9A9F-D6F6-C7C341818C1F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22437085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51049482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590867891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70530138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9657503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176123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747474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796399930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1939932804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5010355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41145690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598958237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37899087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304061598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43588395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1795657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756435225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229812603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492461102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289391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11341037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6916410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0516231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1318808773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07268094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6079686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10972620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72604580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22526988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2033673850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84516838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8709991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23636456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655655897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936175854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769035285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637530332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2014621194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3966447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150823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658410376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97698141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75136608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624729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160065220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0585678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2591479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23826108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910436459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257606729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879551851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177872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04150846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11408908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962045401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983712710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1331386049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86419613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816625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255408869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5483407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5AA750A-6099-4B2F-931D-89F7067E5561}" type="datetimeFigureOut">
              <a:rPr lang="ru-RU"/>
              <a:t>26.01.2026</a:t>
            </a:fld>
            <a:endParaRPr lang="ru-RU"/>
          </a:p>
        </p:txBody>
      </p:sp>
      <p:sp>
        <p:nvSpPr>
          <p:cNvPr id="1005291311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7288940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6491EA9-E252-4D83-93A2-4499750AF140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Relationship Id="rId4" Type="http://schemas.openxmlformats.org/officeDocument/2006/relationships/image" Target="../media/image81.jpg"/><Relationship Id="rId5" Type="http://schemas.openxmlformats.org/officeDocument/2006/relationships/image" Target="../media/image82.jpg"/><Relationship Id="rId6" Type="http://schemas.openxmlformats.org/officeDocument/2006/relationships/image" Target="../media/image83.jpg"/><Relationship Id="rId7" Type="http://schemas.openxmlformats.org/officeDocument/2006/relationships/image" Target="../media/image84.png"/><Relationship Id="rId8" Type="http://schemas.openxmlformats.org/officeDocument/2006/relationships/image" Target="../media/image85.jpg"/><Relationship Id="rId9" Type="http://schemas.openxmlformats.org/officeDocument/2006/relationships/image" Target="../media/image86.jpg"/><Relationship Id="rId10" Type="http://schemas.openxmlformats.org/officeDocument/2006/relationships/image" Target="../media/image87.png"/><Relationship Id="rId11" Type="http://schemas.openxmlformats.org/officeDocument/2006/relationships/image" Target="../media/image88.png"/><Relationship Id="rId12" Type="http://schemas.openxmlformats.org/officeDocument/2006/relationships/image" Target="../media/image89.png"/><Relationship Id="rId13" Type="http://schemas.openxmlformats.org/officeDocument/2006/relationships/image" Target="../media/image90.png"/><Relationship Id="rId14" Type="http://schemas.openxmlformats.org/officeDocument/2006/relationships/image" Target="../media/image91.png"/><Relationship Id="rId15" Type="http://schemas.openxmlformats.org/officeDocument/2006/relationships/image" Target="../media/image92.png"/><Relationship Id="rId16" Type="http://schemas.openxmlformats.org/officeDocument/2006/relationships/image" Target="../media/image93.png"/><Relationship Id="rId17" Type="http://schemas.openxmlformats.org/officeDocument/2006/relationships/image" Target="../media/image94.png"/><Relationship Id="rId18" Type="http://schemas.openxmlformats.org/officeDocument/2006/relationships/image" Target="../media/image95.png"/><Relationship Id="rId19" Type="http://schemas.openxmlformats.org/officeDocument/2006/relationships/image" Target="../media/image96.png"/><Relationship Id="rId20" Type="http://schemas.openxmlformats.org/officeDocument/2006/relationships/image" Target="../media/image97.png"/><Relationship Id="rId21" Type="http://schemas.openxmlformats.org/officeDocument/2006/relationships/image" Target="../media/image98.png"/><Relationship Id="rId22" Type="http://schemas.openxmlformats.org/officeDocument/2006/relationships/image" Target="../media/image99.png"/><Relationship Id="rId23" Type="http://schemas.openxmlformats.org/officeDocument/2006/relationships/audio" Target="../media/media48.wav"/><Relationship Id="rId24" Type="http://schemas.openxmlformats.org/officeDocument/2006/relationships/audio" Target="../media/media9.wav"/><Relationship Id="rId25" Type="http://schemas.openxmlformats.org/officeDocument/2006/relationships/audio" Target="../media/media8.wav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0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audio" Target="../media/media8.wav"/><Relationship Id="rId9" Type="http://schemas.openxmlformats.org/officeDocument/2006/relationships/audio" Target="../media/media9.wav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6" Type="http://schemas.openxmlformats.org/officeDocument/2006/relationships/image" Target="../media/image13.jp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0" Type="http://schemas.openxmlformats.org/officeDocument/2006/relationships/image" Target="../media/image17.png"/><Relationship Id="rId11" Type="http://schemas.openxmlformats.org/officeDocument/2006/relationships/audio" Target="../media/media18.wav"/><Relationship Id="rId12" Type="http://schemas.openxmlformats.org/officeDocument/2006/relationships/audio" Target="../media/media19.wav"/><Relationship Id="rId13" Type="http://schemas.openxmlformats.org/officeDocument/2006/relationships/audio" Target="../media/media20.wav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22.jp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jpg"/><Relationship Id="rId14" Type="http://schemas.openxmlformats.org/officeDocument/2006/relationships/image" Target="../media/image32.jpg"/><Relationship Id="rId15" Type="http://schemas.openxmlformats.org/officeDocument/2006/relationships/image" Target="../media/image33.jpg"/><Relationship Id="rId16" Type="http://schemas.openxmlformats.org/officeDocument/2006/relationships/audio" Target="../media/media18.wav"/><Relationship Id="rId17" Type="http://schemas.openxmlformats.org/officeDocument/2006/relationships/audio" Target="../media/media9.wav"/><Relationship Id="rId18" Type="http://schemas.openxmlformats.org/officeDocument/2006/relationships/audio" Target="../media/media8.wav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41.png"/><Relationship Id="rId11" Type="http://schemas.openxmlformats.org/officeDocument/2006/relationships/image" Target="../media/image42.png"/><Relationship Id="rId12" Type="http://schemas.openxmlformats.org/officeDocument/2006/relationships/image" Target="../media/image43.png"/><Relationship Id="rId13" Type="http://schemas.openxmlformats.org/officeDocument/2006/relationships/image" Target="../media/image44.png"/><Relationship Id="rId14" Type="http://schemas.openxmlformats.org/officeDocument/2006/relationships/image" Target="../media/image45.png"/><Relationship Id="rId15" Type="http://schemas.openxmlformats.org/officeDocument/2006/relationships/image" Target="../media/image46.png"/><Relationship Id="rId16" Type="http://schemas.openxmlformats.org/officeDocument/2006/relationships/image" Target="../media/image47.png"/><Relationship Id="rId17" Type="http://schemas.openxmlformats.org/officeDocument/2006/relationships/audio" Target="../media/media48.wav"/><Relationship Id="rId18" Type="http://schemas.openxmlformats.org/officeDocument/2006/relationships/audio" Target="../media/media9.wav"/><Relationship Id="rId19" Type="http://schemas.openxmlformats.org/officeDocument/2006/relationships/audio" Target="../media/media8.wav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8" Type="http://schemas.openxmlformats.org/officeDocument/2006/relationships/image" Target="../media/image54.png"/><Relationship Id="rId9" Type="http://schemas.openxmlformats.org/officeDocument/2006/relationships/image" Target="../media/image55.png"/><Relationship Id="rId10" Type="http://schemas.openxmlformats.org/officeDocument/2006/relationships/image" Target="../media/image56.png"/><Relationship Id="rId11" Type="http://schemas.openxmlformats.org/officeDocument/2006/relationships/image" Target="../media/image57.png"/><Relationship Id="rId12" Type="http://schemas.openxmlformats.org/officeDocument/2006/relationships/image" Target="../media/image58.png"/><Relationship Id="rId13" Type="http://schemas.openxmlformats.org/officeDocument/2006/relationships/image" Target="../media/image59.png"/><Relationship Id="rId14" Type="http://schemas.openxmlformats.org/officeDocument/2006/relationships/image" Target="../media/image60.png"/><Relationship Id="rId15" Type="http://schemas.openxmlformats.org/officeDocument/2006/relationships/audio" Target="../media/media48.wav"/><Relationship Id="rId16" Type="http://schemas.openxmlformats.org/officeDocument/2006/relationships/audio" Target="../media/media9.wav"/><Relationship Id="rId17" Type="http://schemas.openxmlformats.org/officeDocument/2006/relationships/audio" Target="../media/media8.wav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6" Type="http://schemas.openxmlformats.org/officeDocument/2006/relationships/image" Target="../media/image64.png"/><Relationship Id="rId7" Type="http://schemas.openxmlformats.org/officeDocument/2006/relationships/image" Target="../media/image65.png"/><Relationship Id="rId8" Type="http://schemas.openxmlformats.org/officeDocument/2006/relationships/image" Target="../media/image66.png"/><Relationship Id="rId9" Type="http://schemas.openxmlformats.org/officeDocument/2006/relationships/image" Target="../media/image67.png"/><Relationship Id="rId10" Type="http://schemas.openxmlformats.org/officeDocument/2006/relationships/image" Target="../media/image68.png"/><Relationship Id="rId11" Type="http://schemas.openxmlformats.org/officeDocument/2006/relationships/image" Target="../media/image69.png"/><Relationship Id="rId12" Type="http://schemas.openxmlformats.org/officeDocument/2006/relationships/image" Target="../media/image70.png"/><Relationship Id="rId13" Type="http://schemas.openxmlformats.org/officeDocument/2006/relationships/image" Target="../media/image71.png"/><Relationship Id="rId14" Type="http://schemas.openxmlformats.org/officeDocument/2006/relationships/image" Target="../media/image72.png"/><Relationship Id="rId15" Type="http://schemas.openxmlformats.org/officeDocument/2006/relationships/image" Target="../media/image73.png"/><Relationship Id="rId16" Type="http://schemas.openxmlformats.org/officeDocument/2006/relationships/image" Target="../media/image74.png"/><Relationship Id="rId17" Type="http://schemas.openxmlformats.org/officeDocument/2006/relationships/audio" Target="../media/media48.wav"/><Relationship Id="rId18" Type="http://schemas.openxmlformats.org/officeDocument/2006/relationships/audio" Target="../media/media9.wav"/><Relationship Id="rId19" Type="http://schemas.openxmlformats.org/officeDocument/2006/relationships/audio" Target="../media/media8.wav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5.png"/><Relationship Id="rId4" Type="http://schemas.openxmlformats.org/officeDocument/2006/relationships/image" Target="../media/image76.jp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8" Type="http://schemas.openxmlformats.org/officeDocument/2006/relationships/image" Target="../media/image80.png"/><Relationship Id="rId9" Type="http://schemas.openxmlformats.org/officeDocument/2006/relationships/audio" Target="../media/media8.wav"/><Relationship Id="rId10" Type="http://schemas.openxmlformats.org/officeDocument/2006/relationships/audio" Target="../media/media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2043281" name="Заголовок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31057655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850730944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-55984"/>
            <a:ext cx="12257313" cy="6969966"/>
          </a:xfrm>
          <a:prstGeom prst="rect">
            <a:avLst/>
          </a:prstGeom>
        </p:spPr>
      </p:pic>
      <p:sp>
        <p:nvSpPr>
          <p:cNvPr id="100771027" name="Прямоугольник: скругленные углы 5"/>
          <p:cNvSpPr/>
          <p:nvPr/>
        </p:nvSpPr>
        <p:spPr bwMode="auto">
          <a:xfrm>
            <a:off x="65314" y="117054"/>
            <a:ext cx="5645021" cy="713370"/>
          </a:xfrm>
          <a:prstGeom prst="roundRect">
            <a:avLst>
              <a:gd name="adj" fmla="val 16667"/>
            </a:avLst>
          </a:prstGeom>
          <a:solidFill>
            <a:srgbClr val="C4DEE8"/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rgbClr val="000099"/>
                </a:solidFill>
                <a:latin typeface="Times New Roman"/>
                <a:cs typeface="Times New Roman"/>
              </a:rPr>
              <a:t>Мультимедийное дидактическое пособие для детей </a:t>
            </a:r>
            <a:br>
              <a:rPr lang="ru-RU" b="1">
                <a:solidFill>
                  <a:srgbClr val="000099"/>
                </a:solidFill>
                <a:latin typeface="Times New Roman"/>
                <a:cs typeface="Times New Roman"/>
              </a:rPr>
            </a:br>
            <a:r>
              <a:rPr lang="ru-RU" b="1">
                <a:solidFill>
                  <a:srgbClr val="000099"/>
                </a:solidFill>
                <a:latin typeface="Times New Roman"/>
                <a:cs typeface="Times New Roman"/>
              </a:rPr>
              <a:t>старшего дошкольного возраста</a:t>
            </a:r>
            <a:endParaRPr lang="ru-RU"/>
          </a:p>
        </p:txBody>
      </p:sp>
      <p:sp>
        <p:nvSpPr>
          <p:cNvPr id="1948442299" name="Прямоугольник: скругленные углы 6"/>
          <p:cNvSpPr/>
          <p:nvPr/>
        </p:nvSpPr>
        <p:spPr bwMode="auto">
          <a:xfrm>
            <a:off x="65314" y="1122364"/>
            <a:ext cx="4973217" cy="1172967"/>
          </a:xfrm>
          <a:prstGeom prst="roundRect">
            <a:avLst>
              <a:gd name="adj" fmla="val 16667"/>
            </a:avLst>
          </a:prstGeom>
          <a:solidFill>
            <a:srgbClr val="C4DEE8"/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rgbClr val="FF0000"/>
                </a:solidFill>
                <a:latin typeface="Times New Roman"/>
                <a:cs typeface="Times New Roman"/>
              </a:rPr>
              <a:t>МОЯ МАЛАЯ РОДИНА.</a:t>
            </a:r>
            <a:endParaRPr/>
          </a:p>
          <a:p>
            <a:pPr algn="ctr">
              <a:defRPr/>
            </a:pPr>
            <a:r>
              <a:rPr lang="ru-RU">
                <a:solidFill>
                  <a:srgbClr val="009900"/>
                </a:solidFill>
                <a:latin typeface="Times New Roman"/>
                <a:cs typeface="Times New Roman"/>
              </a:rPr>
              <a:t> </a:t>
            </a:r>
            <a:r>
              <a:rPr lang="ru-RU" b="1">
                <a:solidFill>
                  <a:srgbClr val="009900"/>
                </a:solidFill>
                <a:latin typeface="Times New Roman"/>
                <a:cs typeface="Times New Roman"/>
              </a:rPr>
              <a:t>Дорогие ребята! Предлагаю поиграть в игру «Моя малая Родина » </a:t>
            </a:r>
            <a:endParaRPr/>
          </a:p>
        </p:txBody>
      </p:sp>
      <p:sp>
        <p:nvSpPr>
          <p:cNvPr id="715052300" name="Прямоугольник: скругленные углы 7"/>
          <p:cNvSpPr/>
          <p:nvPr/>
        </p:nvSpPr>
        <p:spPr bwMode="auto">
          <a:xfrm>
            <a:off x="8910735" y="5449078"/>
            <a:ext cx="3215952" cy="1408922"/>
          </a:xfrm>
          <a:prstGeom prst="roundRect">
            <a:avLst>
              <a:gd name="adj" fmla="val 16667"/>
            </a:avLst>
          </a:prstGeom>
          <a:solidFill>
            <a:srgbClr val="C4DEE8"/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>
                <a:solidFill>
                  <a:srgbClr val="002060"/>
                </a:solidFill>
              </a:rPr>
              <a:t>ПОДГОТОВИЛА ВОСПИТАТЕЛЬ ПЕРВОЙ КАТЕГОРИИ РОЧЕВА Н.Э.</a:t>
            </a:r>
            <a:endParaRPr/>
          </a:p>
          <a:p>
            <a:pPr algn="ctr">
              <a:defRPr/>
            </a:pPr>
            <a:r>
              <a:rPr lang="ru-RU">
                <a:solidFill>
                  <a:srgbClr val="002060"/>
                </a:solidFill>
              </a:rPr>
              <a:t>ГБДОУ НАО «Детский сад </a:t>
            </a:r>
            <a:endParaRPr/>
          </a:p>
          <a:p>
            <a:pPr algn="ctr">
              <a:defRPr/>
            </a:pPr>
            <a:r>
              <a:rPr lang="ru-RU">
                <a:solidFill>
                  <a:srgbClr val="002060"/>
                </a:solidFill>
              </a:rPr>
              <a:t>п. Хорей-Вер»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0877978" name="Прямоугольник: скругленные углы 1"/>
          <p:cNvSpPr/>
          <p:nvPr/>
        </p:nvSpPr>
        <p:spPr bwMode="auto">
          <a:xfrm>
            <a:off x="4180113" y="363894"/>
            <a:ext cx="3788229" cy="503853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u="sng">
                <a:solidFill>
                  <a:srgbClr val="002060"/>
                </a:solidFill>
              </a:rPr>
              <a:t>Найди одежду народов Севера.</a:t>
            </a:r>
            <a:endParaRPr/>
          </a:p>
        </p:txBody>
      </p:sp>
      <p:pic>
        <p:nvPicPr>
          <p:cNvPr id="1271238751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08375" y="1231639"/>
            <a:ext cx="2575249" cy="2463282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919979794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91417" y="298579"/>
            <a:ext cx="1430687" cy="1418254"/>
          </a:xfrm>
          <a:prstGeom prst="rect">
            <a:avLst/>
          </a:prstGeom>
        </p:spPr>
      </p:pic>
      <p:pic>
        <p:nvPicPr>
          <p:cNvPr id="364132314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397972" y="783769"/>
            <a:ext cx="1430689" cy="1278295"/>
          </a:xfrm>
          <a:prstGeom prst="rect">
            <a:avLst/>
          </a:prstGeom>
        </p:spPr>
      </p:pic>
      <p:pic>
        <p:nvPicPr>
          <p:cNvPr id="1416073023" name="Рисунок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046306" y="3979504"/>
            <a:ext cx="2099388" cy="1143001"/>
          </a:xfrm>
          <a:prstGeom prst="rect">
            <a:avLst/>
          </a:prstGeom>
        </p:spPr>
      </p:pic>
      <p:pic>
        <p:nvPicPr>
          <p:cNvPr id="1834984724" name="Рисунок 1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91417" y="2155372"/>
            <a:ext cx="1430687" cy="1273628"/>
          </a:xfrm>
          <a:prstGeom prst="rect">
            <a:avLst/>
          </a:prstGeom>
        </p:spPr>
      </p:pic>
      <p:pic>
        <p:nvPicPr>
          <p:cNvPr id="742127448" name="Рисунок 1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8453535" y="298579"/>
            <a:ext cx="1567544" cy="1502230"/>
          </a:xfrm>
          <a:prstGeom prst="rect">
            <a:avLst/>
          </a:prstGeom>
        </p:spPr>
      </p:pic>
      <p:pic>
        <p:nvPicPr>
          <p:cNvPr id="1964856967" name="Рисунок 15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7739743" y="2062064"/>
            <a:ext cx="1427583" cy="1273628"/>
          </a:xfrm>
          <a:prstGeom prst="rect">
            <a:avLst/>
          </a:prstGeom>
        </p:spPr>
      </p:pic>
      <p:pic>
        <p:nvPicPr>
          <p:cNvPr id="1666592133" name="Рисунок 17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10422680" y="118965"/>
            <a:ext cx="1352550" cy="1497563"/>
          </a:xfrm>
          <a:prstGeom prst="rect">
            <a:avLst/>
          </a:prstGeom>
        </p:spPr>
      </p:pic>
      <p:pic>
        <p:nvPicPr>
          <p:cNvPr id="1974964866" name="Рисунок 19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2974912" y="5437417"/>
            <a:ext cx="1430687" cy="1273628"/>
          </a:xfrm>
          <a:prstGeom prst="rect">
            <a:avLst/>
          </a:prstGeom>
        </p:spPr>
      </p:pic>
      <p:pic>
        <p:nvPicPr>
          <p:cNvPr id="1695723367" name="Рисунок 21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10095718" y="1800809"/>
            <a:ext cx="1577913" cy="802435"/>
          </a:xfrm>
          <a:prstGeom prst="rect">
            <a:avLst/>
          </a:prstGeom>
        </p:spPr>
      </p:pic>
      <p:pic>
        <p:nvPicPr>
          <p:cNvPr id="2112659" name="Рисунок 25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556733" y="3848877"/>
            <a:ext cx="1430687" cy="1273628"/>
          </a:xfrm>
          <a:prstGeom prst="rect">
            <a:avLst/>
          </a:prstGeom>
        </p:spPr>
      </p:pic>
      <p:pic>
        <p:nvPicPr>
          <p:cNvPr id="983108845" name="Рисунок 27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10095718" y="3095431"/>
            <a:ext cx="1567544" cy="1273628"/>
          </a:xfrm>
          <a:prstGeom prst="rect">
            <a:avLst/>
          </a:prstGeom>
        </p:spPr>
      </p:pic>
      <p:pic>
        <p:nvPicPr>
          <p:cNvPr id="1277341433" name="Рисунок 29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331244" y="5437417"/>
            <a:ext cx="2066728" cy="1273628"/>
          </a:xfrm>
          <a:prstGeom prst="rect">
            <a:avLst/>
          </a:prstGeom>
        </p:spPr>
      </p:pic>
      <p:pic>
        <p:nvPicPr>
          <p:cNvPr id="1438794838" name="Рисунок 31"/>
          <p:cNvPicPr>
            <a:picLocks noChangeAspect="1"/>
          </p:cNvPicPr>
          <p:nvPr/>
        </p:nvPicPr>
        <p:blipFill>
          <a:blip r:embed="rId16"/>
          <a:stretch/>
        </p:blipFill>
        <p:spPr bwMode="auto">
          <a:xfrm>
            <a:off x="2855950" y="3914190"/>
            <a:ext cx="1430687" cy="1273628"/>
          </a:xfrm>
          <a:prstGeom prst="rect">
            <a:avLst/>
          </a:prstGeom>
        </p:spPr>
      </p:pic>
      <p:pic>
        <p:nvPicPr>
          <p:cNvPr id="1582184236" name="Рисунок 33"/>
          <p:cNvPicPr>
            <a:picLocks noChangeAspect="1"/>
          </p:cNvPicPr>
          <p:nvPr/>
        </p:nvPicPr>
        <p:blipFill>
          <a:blip r:embed="rId17"/>
          <a:stretch/>
        </p:blipFill>
        <p:spPr bwMode="auto">
          <a:xfrm>
            <a:off x="7905362" y="3694921"/>
            <a:ext cx="1816357" cy="1143001"/>
          </a:xfrm>
          <a:prstGeom prst="rect">
            <a:avLst/>
          </a:prstGeom>
        </p:spPr>
      </p:pic>
      <p:pic>
        <p:nvPicPr>
          <p:cNvPr id="1262710726" name="Рисунок 35"/>
          <p:cNvPicPr>
            <a:picLocks noChangeAspect="1"/>
          </p:cNvPicPr>
          <p:nvPr/>
        </p:nvPicPr>
        <p:blipFill>
          <a:blip r:embed="rId18"/>
          <a:stretch/>
        </p:blipFill>
        <p:spPr bwMode="auto">
          <a:xfrm>
            <a:off x="2761601" y="2320991"/>
            <a:ext cx="1316135" cy="1140665"/>
          </a:xfrm>
          <a:prstGeom prst="rect">
            <a:avLst/>
          </a:prstGeom>
        </p:spPr>
      </p:pic>
      <p:pic>
        <p:nvPicPr>
          <p:cNvPr id="927672863" name="Рисунок 37"/>
          <p:cNvPicPr>
            <a:picLocks noChangeAspect="1"/>
          </p:cNvPicPr>
          <p:nvPr/>
        </p:nvPicPr>
        <p:blipFill>
          <a:blip r:embed="rId19"/>
          <a:stretch/>
        </p:blipFill>
        <p:spPr bwMode="auto">
          <a:xfrm>
            <a:off x="10422680" y="5187817"/>
            <a:ext cx="1430687" cy="1273629"/>
          </a:xfrm>
          <a:prstGeom prst="rect">
            <a:avLst/>
          </a:prstGeom>
        </p:spPr>
      </p:pic>
      <p:pic>
        <p:nvPicPr>
          <p:cNvPr id="1329580219" name="Рисунок 39"/>
          <p:cNvPicPr>
            <a:picLocks noChangeAspect="1"/>
          </p:cNvPicPr>
          <p:nvPr/>
        </p:nvPicPr>
        <p:blipFill>
          <a:blip r:embed="rId20"/>
          <a:stretch/>
        </p:blipFill>
        <p:spPr bwMode="auto">
          <a:xfrm>
            <a:off x="5046306" y="5369764"/>
            <a:ext cx="1430687" cy="1327539"/>
          </a:xfrm>
          <a:prstGeom prst="rect">
            <a:avLst/>
          </a:prstGeom>
        </p:spPr>
      </p:pic>
      <p:pic>
        <p:nvPicPr>
          <p:cNvPr id="2103961140" name="Рисунок 41"/>
          <p:cNvPicPr>
            <a:picLocks noChangeAspect="1"/>
          </p:cNvPicPr>
          <p:nvPr/>
        </p:nvPicPr>
        <p:blipFill>
          <a:blip r:embed="rId21"/>
          <a:stretch/>
        </p:blipFill>
        <p:spPr bwMode="auto">
          <a:xfrm>
            <a:off x="8637035" y="4861246"/>
            <a:ext cx="1567544" cy="1327539"/>
          </a:xfrm>
          <a:prstGeom prst="rect">
            <a:avLst/>
          </a:prstGeom>
        </p:spPr>
      </p:pic>
      <p:pic>
        <p:nvPicPr>
          <p:cNvPr id="2112820193" name="Рисунок 43"/>
          <p:cNvPicPr>
            <a:picLocks noChangeAspect="1"/>
          </p:cNvPicPr>
          <p:nvPr/>
        </p:nvPicPr>
        <p:blipFill>
          <a:blip r:embed="rId22"/>
          <a:stretch/>
        </p:blipFill>
        <p:spPr bwMode="auto">
          <a:xfrm>
            <a:off x="6968408" y="5369764"/>
            <a:ext cx="1430687" cy="1327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77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23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71238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71238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9199797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13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498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71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1126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9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277341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974964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4160730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580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2112820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96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218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19648569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7421274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659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72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8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72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87797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05017430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68424" y="0"/>
            <a:ext cx="12260424" cy="6858000"/>
          </a:xfrm>
          <a:prstGeom prst="rect">
            <a:avLst/>
          </a:prstGeom>
        </p:spPr>
      </p:pic>
      <p:sp>
        <p:nvSpPr>
          <p:cNvPr id="2060220468" name="Прямоугольник: скругленные углы 3"/>
          <p:cNvSpPr/>
          <p:nvPr/>
        </p:nvSpPr>
        <p:spPr bwMode="auto">
          <a:xfrm>
            <a:off x="3027783" y="1903444"/>
            <a:ext cx="6204858" cy="578499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40806437" name="Прямоугольник: скругленные углы 4"/>
          <p:cNvSpPr/>
          <p:nvPr/>
        </p:nvSpPr>
        <p:spPr bwMode="auto">
          <a:xfrm>
            <a:off x="3349690" y="1987419"/>
            <a:ext cx="5882951" cy="578499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5400" b="1">
                <a:solidFill>
                  <a:srgbClr val="C00000"/>
                </a:solidFill>
                <a:latin typeface="Times New Roman"/>
                <a:cs typeface="Times New Roman"/>
              </a:rPr>
              <a:t>МОЛОДЦЫ!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4080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64080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4080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40806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4080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806437" grpId="0" animBg="1"/>
      <p:bldP spid="1640806437" grpId="1" animBg="1"/>
      <p:bldP spid="1640806437" grpId="2" animBg="1"/>
      <p:bldP spid="1640806437" grpId="3" animBg="1"/>
      <p:bldP spid="1640806437" grpId="4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68373080" name="Picture 2" descr="http://www.planetakiis.ru/pic/kanikuli/russia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0" y="2463281"/>
            <a:ext cx="12192000" cy="4394719"/>
          </a:xfrm>
          <a:prstGeom prst="rect">
            <a:avLst/>
          </a:prstGeom>
          <a:noFill/>
        </p:spPr>
      </p:pic>
      <p:sp>
        <p:nvSpPr>
          <p:cNvPr id="2022713614" name="Прямоугольник: скругленные углы 2"/>
          <p:cNvSpPr/>
          <p:nvPr/>
        </p:nvSpPr>
        <p:spPr bwMode="auto">
          <a:xfrm>
            <a:off x="261256" y="233265"/>
            <a:ext cx="8360229" cy="2146042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i="1" u="sng">
                <a:solidFill>
                  <a:srgbClr val="000099"/>
                </a:solidFill>
                <a:latin typeface="Times New Roman"/>
                <a:cs typeface="Times New Roman"/>
              </a:rPr>
              <a:t>Цель: Закрепить знания об истории и культуре НЕНЕЦКОГО АВТОНОМНОГО ОКРУГА.</a:t>
            </a:r>
            <a:endParaRPr/>
          </a:p>
          <a:p>
            <a:pPr algn="ctr">
              <a:buNone/>
              <a:defRPr/>
            </a:pPr>
            <a:r>
              <a:rPr lang="ru-RU" b="1" i="1">
                <a:solidFill>
                  <a:srgbClr val="000099"/>
                </a:solidFill>
                <a:latin typeface="Times New Roman"/>
                <a:cs typeface="Times New Roman"/>
              </a:rPr>
              <a:t>Задачи: </a:t>
            </a:r>
            <a:endParaRPr/>
          </a:p>
          <a:p>
            <a:pPr>
              <a:buFont typeface="Wingdings"/>
              <a:buChar char="v"/>
              <a:defRPr/>
            </a:pPr>
            <a:r>
              <a:rPr lang="ru-RU" b="1" i="1">
                <a:solidFill>
                  <a:srgbClr val="000099"/>
                </a:solidFill>
                <a:latin typeface="Times New Roman"/>
                <a:cs typeface="Times New Roman"/>
              </a:rPr>
              <a:t>Уточнить представлений о НАО.</a:t>
            </a:r>
            <a:endParaRPr/>
          </a:p>
          <a:p>
            <a:pPr>
              <a:buFont typeface="Wingdings"/>
              <a:buChar char="v"/>
              <a:defRPr/>
            </a:pPr>
            <a:r>
              <a:rPr lang="ru-RU" b="1" i="1">
                <a:solidFill>
                  <a:srgbClr val="000099"/>
                </a:solidFill>
                <a:latin typeface="Times New Roman"/>
                <a:cs typeface="Times New Roman"/>
              </a:rPr>
              <a:t>Закрепить </a:t>
            </a:r>
            <a:r>
              <a:rPr lang="ru-RU" b="1" i="1">
                <a:solidFill>
                  <a:srgbClr val="000099"/>
                </a:solidFill>
                <a:latin typeface="Times New Roman"/>
                <a:cs typeface="Times New Roman"/>
              </a:rPr>
              <a:t>геральдики родного края.</a:t>
            </a:r>
            <a:endParaRPr/>
          </a:p>
          <a:p>
            <a:pPr>
              <a:buFont typeface="Wingdings"/>
              <a:buChar char="v"/>
              <a:defRPr/>
            </a:pPr>
            <a:r>
              <a:rPr lang="ru-RU" b="1" i="1">
                <a:solidFill>
                  <a:srgbClr val="000099"/>
                </a:solidFill>
                <a:latin typeface="Times New Roman"/>
                <a:cs typeface="Times New Roman"/>
              </a:rPr>
              <a:t>Способствовать развитию интереса к традициям, быту северного народа.</a:t>
            </a:r>
            <a:endParaRPr/>
          </a:p>
          <a:p>
            <a:pPr>
              <a:buFont typeface="Wingdings"/>
              <a:buChar char="v"/>
              <a:defRPr/>
            </a:pPr>
            <a:r>
              <a:rPr lang="ru-RU" b="1" i="1">
                <a:solidFill>
                  <a:srgbClr val="000099"/>
                </a:solidFill>
                <a:latin typeface="Times New Roman"/>
                <a:cs typeface="Times New Roman"/>
              </a:rPr>
              <a:t>Способствовать воспитанию чувства гордости за малую Родину.</a:t>
            </a:r>
            <a:endParaRPr/>
          </a:p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271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2271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27136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4453492" name="Прямоугольник: скругленные углы 1"/>
          <p:cNvSpPr/>
          <p:nvPr/>
        </p:nvSpPr>
        <p:spPr bwMode="auto">
          <a:xfrm>
            <a:off x="4032382" y="298579"/>
            <a:ext cx="4329403" cy="485191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u="sng">
                <a:solidFill>
                  <a:srgbClr val="002060"/>
                </a:solidFill>
              </a:rPr>
              <a:t>Найди флаг НЕНЕЦКОГО ОКРУГА</a:t>
            </a:r>
            <a:endParaRPr/>
          </a:p>
        </p:txBody>
      </p:sp>
      <p:pic>
        <p:nvPicPr>
          <p:cNvPr id="1822982143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532" y="1091681"/>
            <a:ext cx="3946851" cy="209005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19656627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5529" y="4030824"/>
            <a:ext cx="3946851" cy="209005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76144348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155232" y="2593910"/>
            <a:ext cx="3946850" cy="209005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51297273" name="Рисунок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8224933" y="1026367"/>
            <a:ext cx="3881535" cy="209005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85867229" name="Рисунок 1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8224931" y="4030824"/>
            <a:ext cx="3881540" cy="209005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45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9445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8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65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9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86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144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76144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76144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76144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76144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45349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62177534" name="Прямоугольник: скругленные углы 1"/>
          <p:cNvSpPr/>
          <p:nvPr/>
        </p:nvSpPr>
        <p:spPr bwMode="auto">
          <a:xfrm>
            <a:off x="2593910" y="223935"/>
            <a:ext cx="6867331" cy="597159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rgbClr val="000099"/>
                </a:solidFill>
                <a:latin typeface="Times New Roman"/>
                <a:cs typeface="Times New Roman"/>
              </a:rPr>
              <a:t>Перед тобой ненецкий мужской национальный костюм, подбери правильно к нему пару.</a:t>
            </a:r>
            <a:endParaRPr lang="ru-RU"/>
          </a:p>
        </p:txBody>
      </p:sp>
      <p:pic>
        <p:nvPicPr>
          <p:cNvPr id="1291234895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86604" y="1518559"/>
            <a:ext cx="2481942" cy="3424333"/>
          </a:xfrm>
          <a:prstGeom prst="rect">
            <a:avLst/>
          </a:prstGeom>
        </p:spPr>
      </p:pic>
      <p:pic>
        <p:nvPicPr>
          <p:cNvPr id="969913743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34482" y="1129004"/>
            <a:ext cx="1744824" cy="2006082"/>
          </a:xfrm>
          <a:prstGeom prst="rect">
            <a:avLst/>
          </a:prstGeom>
        </p:spPr>
      </p:pic>
      <p:pic>
        <p:nvPicPr>
          <p:cNvPr id="129868481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179699" y="4469361"/>
            <a:ext cx="1744824" cy="2006082"/>
          </a:xfrm>
          <a:prstGeom prst="rect">
            <a:avLst/>
          </a:prstGeom>
        </p:spPr>
      </p:pic>
      <p:pic>
        <p:nvPicPr>
          <p:cNvPr id="808563001" name="Рисунок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27180" y="3540968"/>
            <a:ext cx="1959428" cy="2188028"/>
          </a:xfrm>
          <a:prstGeom prst="rect">
            <a:avLst/>
          </a:prstGeom>
        </p:spPr>
      </p:pic>
      <p:pic>
        <p:nvPicPr>
          <p:cNvPr id="770976137" name="Рисунок 1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8369559" y="4469361"/>
            <a:ext cx="1091682" cy="2121939"/>
          </a:xfrm>
          <a:prstGeom prst="rect">
            <a:avLst/>
          </a:prstGeom>
        </p:spPr>
      </p:pic>
      <p:pic>
        <p:nvPicPr>
          <p:cNvPr id="744630337" name="Рисунок 1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8276642" y="1940765"/>
            <a:ext cx="1333500" cy="1992087"/>
          </a:xfrm>
          <a:prstGeom prst="rect">
            <a:avLst/>
          </a:prstGeom>
        </p:spPr>
      </p:pic>
      <p:pic>
        <p:nvPicPr>
          <p:cNvPr id="1405556002" name="Рисунок 15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10445815" y="935390"/>
            <a:ext cx="1212592" cy="1992087"/>
          </a:xfrm>
          <a:prstGeom prst="rect">
            <a:avLst/>
          </a:prstGeom>
        </p:spPr>
      </p:pic>
      <p:pic>
        <p:nvPicPr>
          <p:cNvPr id="2085714580" name="Рисунок 17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3092709" y="3932852"/>
            <a:ext cx="1576873" cy="2020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17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6217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23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91234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91234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 -0.067 0.046 -0.125 0.113 -0.129 C 0.177 -0.134 0.237 -0.089 0.241 -0.024 C 0.246 0.036 0.204 0.092 0.144 0.096 C 0.089 0.099 0.037 0.062 0.033 0.006 C 0.029 -0.045 0.064 -0.093 0.115 -0.097 C 0.162 -0.1 0.206 -0.069 0.209 -0.022 C 0.212 0.02 0.184 0.061 0.142 0.063 C 0.104 0.066 0.068 0.042 0.065 0.004 C 0.063 -0.03 0.084 -0.063 0.117 -0.065 C 0.146 -0.067 0.175 -0.049 0.177 -0.02 C 0.179 0.005 0.164 0.029 0.14 0.031 C 0.12 0.033 0.099 0.022 0.098 0.002 C 0.096 -0.014 0.104 -0.031 0.119 -0.033 C 0.131 -0.033 0.143 -0.029 0.145 -0.018 C 0.146 -0.011 0.144 -0.004 0.138 -0.001 C 0.135 0 0.133 0 0.13 -0.001 E" pathEditMode="relative" ptsTypes="">
                                      <p:cBhvr>
                                        <p:cTn id="17" dur="2000" fill="hold"/>
                                        <p:tgtEl>
                                          <p:spTgt spid="9699137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808563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08563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08563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856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08571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08571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08571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8571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44630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744630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744630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4630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770976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70976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770976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097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405556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05556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05556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055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 -0.067 -0.046 -0.125 -0.113 -0.129 C -0.177 -0.134 -0.237 -0.089 -0.241 -0.024 C -0.246 0.036 -0.204 0.092 -0.144 0.096 C -0.089 0.099 -0.037 0.062 -0.033 0.006 C -0.029 -0.045 -0.064 -0.093 -0.115 -0.097 C -0.162 -0.1 -0.206 -0.069 -0.209 -0.022 C -0.212 0.02 -0.184 0.061 -0.142 0.063 C -0.104 0.066 -0.068 0.042 -0.065 0.004 C -0.063 -0.03 -0.084 -0.063 -0.117 -0.065 C -0.146 -0.067 -0.175 -0.049 -0.177 -0.02 C -0.179 0.005 -0.164 0.029 -0.14 0.031 C -0.12 0.033 -0.099 0.022 -0.098 0.002 C -0.096 -0.014 -0.104 -0.031 -0.119 -0.033 C -0.131 -0.033 -0.143 -0.029 -0.145 -0.018 C -0.146 -0.011 -0.144 -0.004 -0.138 -0.001 C -0.135 0 -0.133 0 -0.13 -0.001 E" pathEditMode="relative" ptsTypes="">
                                      <p:cBhvr>
                                        <p:cTn id="56" dur="2000" fill="hold"/>
                                        <p:tgtEl>
                                          <p:spTgt spid="129868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21775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07089405" name="Прямоугольник: скругленные углы 1"/>
          <p:cNvSpPr/>
          <p:nvPr/>
        </p:nvSpPr>
        <p:spPr bwMode="auto">
          <a:xfrm>
            <a:off x="3909527" y="251926"/>
            <a:ext cx="4637314" cy="606489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rgbClr val="000099"/>
                </a:solidFill>
                <a:latin typeface="Times New Roman"/>
                <a:cs typeface="Times New Roman"/>
              </a:rPr>
              <a:t>Найди людей живущих в Ненецком округе.</a:t>
            </a:r>
            <a:endParaRPr lang="ru-RU"/>
          </a:p>
        </p:txBody>
      </p:sp>
      <p:pic>
        <p:nvPicPr>
          <p:cNvPr id="130918750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03853" y="419877"/>
            <a:ext cx="1502229" cy="2118049"/>
          </a:xfrm>
          <a:prstGeom prst="rect">
            <a:avLst/>
          </a:prstGeom>
        </p:spPr>
      </p:pic>
      <p:pic>
        <p:nvPicPr>
          <p:cNvPr id="1753518698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946849" y="1250302"/>
            <a:ext cx="4562670" cy="2808513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922452846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231409" y="1297562"/>
            <a:ext cx="1352550" cy="2248678"/>
          </a:xfrm>
          <a:prstGeom prst="rect">
            <a:avLst/>
          </a:prstGeom>
        </p:spPr>
      </p:pic>
      <p:pic>
        <p:nvPicPr>
          <p:cNvPr id="795475406" name="Рисунок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8863743" y="125963"/>
            <a:ext cx="1542661" cy="2248678"/>
          </a:xfrm>
          <a:prstGeom prst="rect">
            <a:avLst/>
          </a:prstGeom>
        </p:spPr>
      </p:pic>
      <p:pic>
        <p:nvPicPr>
          <p:cNvPr id="1994591058" name="Рисунок 1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10708756" y="606487"/>
            <a:ext cx="1352551" cy="2024744"/>
          </a:xfrm>
          <a:prstGeom prst="rect">
            <a:avLst/>
          </a:prstGeom>
        </p:spPr>
      </p:pic>
      <p:pic>
        <p:nvPicPr>
          <p:cNvPr id="1335791217" name="Рисунок 1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8522281" y="4483360"/>
            <a:ext cx="1352549" cy="2156665"/>
          </a:xfrm>
          <a:prstGeom prst="rect">
            <a:avLst/>
          </a:prstGeom>
        </p:spPr>
      </p:pic>
      <p:pic>
        <p:nvPicPr>
          <p:cNvPr id="1229769121" name="Рисунок 17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6566548" y="4324737"/>
            <a:ext cx="1457001" cy="2248679"/>
          </a:xfrm>
          <a:prstGeom prst="rect">
            <a:avLst/>
          </a:prstGeom>
        </p:spPr>
      </p:pic>
      <p:pic>
        <p:nvPicPr>
          <p:cNvPr id="1670859554" name="Рисунок 19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209874" y="4357393"/>
            <a:ext cx="1457001" cy="2248680"/>
          </a:xfrm>
          <a:prstGeom prst="rect">
            <a:avLst/>
          </a:prstGeom>
        </p:spPr>
      </p:pic>
      <p:pic>
        <p:nvPicPr>
          <p:cNvPr id="1260019344" name="Рисунок 21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4352082" y="4324737"/>
            <a:ext cx="1484992" cy="2360645"/>
          </a:xfrm>
          <a:prstGeom prst="rect">
            <a:avLst/>
          </a:prstGeom>
        </p:spPr>
      </p:pic>
      <p:pic>
        <p:nvPicPr>
          <p:cNvPr id="734929883" name="Рисунок 23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10710440" y="4460676"/>
            <a:ext cx="1273370" cy="2071393"/>
          </a:xfrm>
          <a:prstGeom prst="rect">
            <a:avLst/>
          </a:prstGeom>
        </p:spPr>
      </p:pic>
      <p:pic>
        <p:nvPicPr>
          <p:cNvPr id="10232943" name="Рисунок 24" descr="http://shkola7gnomov.ru/upload/iblock/79c/79c2d0173575d2f7f95a48ae0cb95ab4.jpeg"/>
          <p:cNvPicPr/>
          <p:nvPr/>
        </p:nvPicPr>
        <p:blipFill>
          <a:blip r:embed="rId13"/>
          <a:stretch/>
        </p:blipFill>
        <p:spPr bwMode="auto">
          <a:xfrm>
            <a:off x="189726" y="2899023"/>
            <a:ext cx="1860238" cy="129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8211556" name="Рисунок 25" descr="http://img0.liveinternet.ru/images/foto/c/1/apps/4/944/4944092_img022.jpg"/>
          <p:cNvPicPr/>
          <p:nvPr/>
        </p:nvPicPr>
        <p:blipFill>
          <a:blip r:embed="rId14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tretch/>
        </p:blipFill>
        <p:spPr bwMode="auto">
          <a:xfrm>
            <a:off x="2270058" y="4568626"/>
            <a:ext cx="1352550" cy="207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7060380" name="Рисунок 26" descr="http://i.uralweb.ru/albums/fotos/f/bd7/bd78bb43dd1dd8514f19ec02dd89e037.jpg"/>
          <p:cNvPicPr/>
          <p:nvPr/>
        </p:nvPicPr>
        <p:blipFill>
          <a:blip r:embed="rId15">
            <a:clrChange>
              <a:clrFrom>
                <a:srgbClr val="C3C4BF"/>
              </a:clrFrom>
              <a:clrTo>
                <a:srgbClr val="C3C4BF">
                  <a:alpha val="0"/>
                </a:srgbClr>
              </a:clrTo>
            </a:clrChange>
          </a:blip>
          <a:stretch/>
        </p:blipFill>
        <p:spPr bwMode="auto">
          <a:xfrm>
            <a:off x="9198555" y="2631231"/>
            <a:ext cx="1204350" cy="1819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08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51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5351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5351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3091875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245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2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85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21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1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69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9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47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06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459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7349298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2329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2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329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88211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4.13506E-6 C -0.00365 0.00069 -0.00747 0.00023 -0.01077 0.00208 C -0.01442 0.00416 -0.01511 0.01156 -0.01858 0.01434 C -0.02726 0.0215 -0.03733 0.02613 -0.04619 0.03284 C -0.05383 0.03862 -0.05921 0.04764 -0.06771 0.05111 C -0.07466 0.05735 -0.07987 0.06221 -0.08785 0.06545 C -0.09428 0.07146 -0.10001 0.07192 -0.10782 0.07377 C -0.13438 0.08603 -0.09775 0.0814 -0.16615 0.07585 C -0.17657 0.07238 -0.17084 0.07585 -0.1816 0.06151 L -0.1816 0.06151 C -0.18768 0.05874 -0.18508 0.06105 -0.18924 0.05527 " pathEditMode="relative" ptsTypes="ffffffffFfA">
                                      <p:cBhvr>
                                        <p:cTn id="70" dur="2000" fill="hold"/>
                                        <p:tgtEl>
                                          <p:spTgt spid="588211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821155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370603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06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7060380"/>
                  </p:tgtEl>
                </p:cond>
              </p:nextCondLst>
            </p:seq>
          </p:childTnLst>
        </p:cTn>
      </p:par>
    </p:tnLst>
    <p:bldLst>
      <p:bldP spid="80708940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85417584" name="Прямоугольник: скругленные углы 1"/>
          <p:cNvSpPr/>
          <p:nvPr/>
        </p:nvSpPr>
        <p:spPr bwMode="auto">
          <a:xfrm>
            <a:off x="4068148" y="121298"/>
            <a:ext cx="3760235" cy="597159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rgbClr val="000099"/>
                </a:solidFill>
                <a:latin typeface="Times New Roman"/>
                <a:cs typeface="Times New Roman"/>
              </a:rPr>
              <a:t>Какие ягоды растут в тундре?</a:t>
            </a:r>
            <a:endParaRPr lang="ru-RU"/>
          </a:p>
        </p:txBody>
      </p:sp>
      <p:pic>
        <p:nvPicPr>
          <p:cNvPr id="1243425959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068146" y="1147666"/>
            <a:ext cx="3760237" cy="2715208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637839532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487606" y="298580"/>
            <a:ext cx="1287625" cy="1455575"/>
          </a:xfrm>
          <a:prstGeom prst="rect">
            <a:avLst/>
          </a:prstGeom>
        </p:spPr>
      </p:pic>
      <p:pic>
        <p:nvPicPr>
          <p:cNvPr id="511153680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095721" y="2704839"/>
            <a:ext cx="1679511" cy="1380931"/>
          </a:xfrm>
          <a:prstGeom prst="rect">
            <a:avLst/>
          </a:prstGeom>
        </p:spPr>
      </p:pic>
      <p:pic>
        <p:nvPicPr>
          <p:cNvPr id="1134353532" name="Рисунок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8378888" y="718457"/>
            <a:ext cx="1558213" cy="1651521"/>
          </a:xfrm>
          <a:prstGeom prst="rect">
            <a:avLst/>
          </a:prstGeom>
        </p:spPr>
      </p:pic>
      <p:pic>
        <p:nvPicPr>
          <p:cNvPr id="2146345757" name="Рисунок 1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345233" y="2059989"/>
            <a:ext cx="1504820" cy="1289701"/>
          </a:xfrm>
          <a:prstGeom prst="rect">
            <a:avLst/>
          </a:prstGeom>
        </p:spPr>
      </p:pic>
      <p:pic>
        <p:nvPicPr>
          <p:cNvPr id="1442663128" name="Рисунок 1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2439955" y="870726"/>
            <a:ext cx="1184987" cy="1110344"/>
          </a:xfrm>
          <a:prstGeom prst="rect">
            <a:avLst/>
          </a:prstGeom>
        </p:spPr>
      </p:pic>
      <p:pic>
        <p:nvPicPr>
          <p:cNvPr id="486368177" name="Рисунок 15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257590" y="3143123"/>
            <a:ext cx="1679511" cy="1710093"/>
          </a:xfrm>
          <a:prstGeom prst="rect">
            <a:avLst/>
          </a:prstGeom>
        </p:spPr>
      </p:pic>
      <p:pic>
        <p:nvPicPr>
          <p:cNvPr id="1492025761" name="Рисунок 17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2159518" y="2920480"/>
            <a:ext cx="1661885" cy="1371601"/>
          </a:xfrm>
          <a:prstGeom prst="rect">
            <a:avLst/>
          </a:prstGeom>
        </p:spPr>
      </p:pic>
      <p:pic>
        <p:nvPicPr>
          <p:cNvPr id="2136992336" name="Рисунок 19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3220615" y="4631351"/>
            <a:ext cx="1695061" cy="1483567"/>
          </a:xfrm>
          <a:prstGeom prst="rect">
            <a:avLst/>
          </a:prstGeom>
        </p:spPr>
      </p:pic>
      <p:pic>
        <p:nvPicPr>
          <p:cNvPr id="1213882262" name="Рисунок 21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280435" y="4690964"/>
            <a:ext cx="1879600" cy="1628193"/>
          </a:xfrm>
          <a:prstGeom prst="rect">
            <a:avLst/>
          </a:prstGeom>
        </p:spPr>
      </p:pic>
      <p:pic>
        <p:nvPicPr>
          <p:cNvPr id="641499379" name="Рисунок 23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496334" y="298580"/>
            <a:ext cx="1302138" cy="1187320"/>
          </a:xfrm>
          <a:prstGeom prst="rect">
            <a:avLst/>
          </a:prstGeom>
        </p:spPr>
      </p:pic>
      <p:pic>
        <p:nvPicPr>
          <p:cNvPr id="365851821" name="Рисунок 25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10095721" y="4853217"/>
            <a:ext cx="1631625" cy="1449353"/>
          </a:xfrm>
          <a:prstGeom prst="rect">
            <a:avLst/>
          </a:prstGeom>
        </p:spPr>
      </p:pic>
      <p:pic>
        <p:nvPicPr>
          <p:cNvPr id="1833128941" name="Рисунок 27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5340738" y="4144087"/>
            <a:ext cx="1695062" cy="1710093"/>
          </a:xfrm>
          <a:prstGeom prst="rect">
            <a:avLst/>
          </a:prstGeom>
        </p:spPr>
      </p:pic>
      <p:pic>
        <p:nvPicPr>
          <p:cNvPr id="138811770" name="Рисунок 29"/>
          <p:cNvPicPr>
            <a:picLocks noChangeAspect="1"/>
          </p:cNvPicPr>
          <p:nvPr/>
        </p:nvPicPr>
        <p:blipFill>
          <a:blip r:embed="rId16"/>
          <a:stretch/>
        </p:blipFill>
        <p:spPr bwMode="auto">
          <a:xfrm>
            <a:off x="7828383" y="4999134"/>
            <a:ext cx="1827764" cy="1387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417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4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434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434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41499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66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6345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4920257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88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99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8331289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388117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36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353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1637839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15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365851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54175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99132523" name="Прямоугольник: скругленные углы 1"/>
          <p:cNvSpPr/>
          <p:nvPr/>
        </p:nvSpPr>
        <p:spPr bwMode="auto">
          <a:xfrm>
            <a:off x="3676261" y="289249"/>
            <a:ext cx="4422710" cy="531845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rgbClr val="000099"/>
                </a:solidFill>
                <a:latin typeface="Times New Roman"/>
                <a:cs typeface="Times New Roman"/>
              </a:rPr>
              <a:t>Какие деревья растут в тундре?</a:t>
            </a:r>
            <a:endParaRPr lang="ru-RU"/>
          </a:p>
        </p:txBody>
      </p:sp>
      <p:pic>
        <p:nvPicPr>
          <p:cNvPr id="1795401611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275105" y="1511560"/>
            <a:ext cx="3321699" cy="2584578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466583973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79918" y="289249"/>
            <a:ext cx="1380931" cy="1889449"/>
          </a:xfrm>
          <a:prstGeom prst="rect">
            <a:avLst/>
          </a:prstGeom>
        </p:spPr>
      </p:pic>
      <p:pic>
        <p:nvPicPr>
          <p:cNvPr id="917893806" name="Рисунок 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571582" y="373226"/>
            <a:ext cx="1446245" cy="1586204"/>
          </a:xfrm>
          <a:prstGeom prst="rect">
            <a:avLst/>
          </a:prstGeom>
        </p:spPr>
      </p:pic>
      <p:pic>
        <p:nvPicPr>
          <p:cNvPr id="1401649724" name="Рисунок 11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8229600" y="1310951"/>
            <a:ext cx="1324948" cy="1782147"/>
          </a:xfrm>
          <a:prstGeom prst="rect">
            <a:avLst/>
          </a:prstGeom>
        </p:spPr>
      </p:pic>
      <p:pic>
        <p:nvPicPr>
          <p:cNvPr id="751978082" name="Рисунок 13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2382936" y="1233973"/>
            <a:ext cx="1253153" cy="1782147"/>
          </a:xfrm>
          <a:prstGeom prst="rect">
            <a:avLst/>
          </a:prstGeom>
        </p:spPr>
      </p:pic>
      <p:pic>
        <p:nvPicPr>
          <p:cNvPr id="1871836737" name="Рисунок 15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10571582" y="4609323"/>
            <a:ext cx="1324948" cy="2006080"/>
          </a:xfrm>
          <a:prstGeom prst="rect">
            <a:avLst/>
          </a:prstGeom>
        </p:spPr>
      </p:pic>
      <p:pic>
        <p:nvPicPr>
          <p:cNvPr id="40415851" name="Рисунок 19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229600" y="4655975"/>
            <a:ext cx="1324948" cy="1959428"/>
          </a:xfrm>
          <a:prstGeom prst="rect">
            <a:avLst/>
          </a:prstGeom>
        </p:spPr>
      </p:pic>
      <p:pic>
        <p:nvPicPr>
          <p:cNvPr id="477889578" name="Рисунок 21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5307559" y="4562671"/>
            <a:ext cx="1324948" cy="2006080"/>
          </a:xfrm>
          <a:prstGeom prst="rect">
            <a:avLst/>
          </a:prstGeom>
        </p:spPr>
      </p:pic>
      <p:pic>
        <p:nvPicPr>
          <p:cNvPr id="421186183" name="Рисунок 23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2693435" y="4562671"/>
            <a:ext cx="1324948" cy="2006080"/>
          </a:xfrm>
          <a:prstGeom prst="rect">
            <a:avLst/>
          </a:prstGeom>
        </p:spPr>
      </p:pic>
      <p:pic>
        <p:nvPicPr>
          <p:cNvPr id="320682184" name="Рисунок 25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295470" y="4562671"/>
            <a:ext cx="1380931" cy="2006080"/>
          </a:xfrm>
          <a:prstGeom prst="rect">
            <a:avLst/>
          </a:prstGeom>
        </p:spPr>
      </p:pic>
      <p:pic>
        <p:nvPicPr>
          <p:cNvPr id="870647934" name="Рисунок 29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202423" y="2458617"/>
            <a:ext cx="1940767" cy="1550952"/>
          </a:xfrm>
          <a:prstGeom prst="rect">
            <a:avLst/>
          </a:prstGeom>
        </p:spPr>
      </p:pic>
      <p:pic>
        <p:nvPicPr>
          <p:cNvPr id="1998017089" name="Рисунок 31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10077059" y="2458617"/>
            <a:ext cx="1940767" cy="1550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3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540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95401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95401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4665839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97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8706479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320682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8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88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1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64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9178938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998017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183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91325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34422654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976589" y="1324947"/>
            <a:ext cx="3756736" cy="2556588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68185018" name="Прямоугольник: скругленные углы 3"/>
          <p:cNvSpPr/>
          <p:nvPr/>
        </p:nvSpPr>
        <p:spPr bwMode="auto">
          <a:xfrm>
            <a:off x="3470987" y="354563"/>
            <a:ext cx="4898571" cy="522515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rgbClr val="000099"/>
                </a:solidFill>
                <a:latin typeface="Times New Roman"/>
                <a:cs typeface="Times New Roman"/>
              </a:rPr>
              <a:t>Найди животных живущих в тундре.</a:t>
            </a:r>
            <a:endParaRPr lang="ru-RU"/>
          </a:p>
        </p:txBody>
      </p:sp>
      <p:pic>
        <p:nvPicPr>
          <p:cNvPr id="127707093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38063" y="215511"/>
            <a:ext cx="1698171" cy="1519983"/>
          </a:xfrm>
          <a:prstGeom prst="rect">
            <a:avLst/>
          </a:prstGeom>
        </p:spPr>
      </p:pic>
      <p:pic>
        <p:nvPicPr>
          <p:cNvPr id="226688862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021076" y="4862156"/>
            <a:ext cx="1698171" cy="1650612"/>
          </a:xfrm>
          <a:prstGeom prst="rect">
            <a:avLst/>
          </a:prstGeom>
        </p:spPr>
      </p:pic>
      <p:pic>
        <p:nvPicPr>
          <p:cNvPr id="25921581" name="Рисунок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0114382" y="215511"/>
            <a:ext cx="1604864" cy="1650611"/>
          </a:xfrm>
          <a:prstGeom prst="rect">
            <a:avLst/>
          </a:prstGeom>
        </p:spPr>
      </p:pic>
      <p:pic>
        <p:nvPicPr>
          <p:cNvPr id="1723914823" name="Рисунок 1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7567125" y="4862156"/>
            <a:ext cx="1698171" cy="1650612"/>
          </a:xfrm>
          <a:prstGeom prst="rect">
            <a:avLst/>
          </a:prstGeom>
        </p:spPr>
      </p:pic>
      <p:pic>
        <p:nvPicPr>
          <p:cNvPr id="539158846" name="Рисунок 1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138063" y="4862156"/>
            <a:ext cx="1931436" cy="1650612"/>
          </a:xfrm>
          <a:prstGeom prst="rect">
            <a:avLst/>
          </a:prstGeom>
        </p:spPr>
      </p:pic>
      <p:pic>
        <p:nvPicPr>
          <p:cNvPr id="461163215" name="Рисунок 15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10114382" y="2368940"/>
            <a:ext cx="1604865" cy="1615232"/>
          </a:xfrm>
          <a:prstGeom prst="rect">
            <a:avLst/>
          </a:prstGeom>
        </p:spPr>
      </p:pic>
      <p:pic>
        <p:nvPicPr>
          <p:cNvPr id="1296381972" name="Рисунок 17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2694215" y="4862156"/>
            <a:ext cx="1930661" cy="1650612"/>
          </a:xfrm>
          <a:prstGeom prst="rect">
            <a:avLst/>
          </a:prstGeom>
        </p:spPr>
      </p:pic>
      <p:pic>
        <p:nvPicPr>
          <p:cNvPr id="1594041910" name="Рисунок 19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5293567" y="4852825"/>
            <a:ext cx="1698171" cy="1650612"/>
          </a:xfrm>
          <a:prstGeom prst="rect">
            <a:avLst/>
          </a:prstGeom>
        </p:spPr>
      </p:pic>
      <p:pic>
        <p:nvPicPr>
          <p:cNvPr id="1661506965" name="Рисунок 21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138064" y="2368940"/>
            <a:ext cx="1698171" cy="1650612"/>
          </a:xfrm>
          <a:prstGeom prst="rect">
            <a:avLst/>
          </a:prstGeom>
        </p:spPr>
      </p:pic>
      <p:pic>
        <p:nvPicPr>
          <p:cNvPr id="875292138" name="Рисунок 23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1983630" y="1040816"/>
            <a:ext cx="1698171" cy="1519983"/>
          </a:xfrm>
          <a:prstGeom prst="rect">
            <a:avLst/>
          </a:prstGeom>
        </p:spPr>
      </p:pic>
      <p:pic>
        <p:nvPicPr>
          <p:cNvPr id="1022214298" name="Рисунок 25"/>
          <p:cNvPicPr>
            <a:picLocks noChangeAspect="1"/>
          </p:cNvPicPr>
          <p:nvPr/>
        </p:nvPicPr>
        <p:blipFill>
          <a:blip r:embed="rId14"/>
          <a:stretch/>
        </p:blipFill>
        <p:spPr bwMode="auto">
          <a:xfrm>
            <a:off x="8000902" y="1060774"/>
            <a:ext cx="1698171" cy="1615232"/>
          </a:xfrm>
          <a:prstGeom prst="rect">
            <a:avLst/>
          </a:prstGeom>
        </p:spPr>
      </p:pic>
      <p:pic>
        <p:nvPicPr>
          <p:cNvPr id="295038869" name="Рисунок 27"/>
          <p:cNvPicPr>
            <a:picLocks noChangeAspect="1"/>
          </p:cNvPicPr>
          <p:nvPr/>
        </p:nvPicPr>
        <p:blipFill>
          <a:blip r:embed="rId15"/>
          <a:stretch/>
        </p:blipFill>
        <p:spPr bwMode="auto">
          <a:xfrm>
            <a:off x="2055213" y="3008668"/>
            <a:ext cx="1604866" cy="1519983"/>
          </a:xfrm>
          <a:prstGeom prst="rect">
            <a:avLst/>
          </a:prstGeom>
        </p:spPr>
      </p:pic>
      <p:pic>
        <p:nvPicPr>
          <p:cNvPr id="1524512227" name="Рисунок 29"/>
          <p:cNvPicPr>
            <a:picLocks noChangeAspect="1"/>
          </p:cNvPicPr>
          <p:nvPr/>
        </p:nvPicPr>
        <p:blipFill>
          <a:blip r:embed="rId16"/>
          <a:stretch/>
        </p:blipFill>
        <p:spPr bwMode="auto">
          <a:xfrm>
            <a:off x="8049838" y="3008668"/>
            <a:ext cx="1698172" cy="16506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185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44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34422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34422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0709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770709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770709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770709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770709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9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5069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615069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615069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15069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615069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03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158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9158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9158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9158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9158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38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404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914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23914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23914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23914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3914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512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24512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24512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24512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4512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21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1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921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921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921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921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63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1163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1163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1163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1632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888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6888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66888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66888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66888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81850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8786391" name="Прямоугольник: скругленные углы 1"/>
          <p:cNvSpPr/>
          <p:nvPr/>
        </p:nvSpPr>
        <p:spPr bwMode="auto">
          <a:xfrm>
            <a:off x="3554963" y="261257"/>
            <a:ext cx="4236098" cy="466531"/>
          </a:xfrm>
          <a:prstGeom prst="roundRect">
            <a:avLst>
              <a:gd name="adj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u="sng">
                <a:solidFill>
                  <a:srgbClr val="002060"/>
                </a:solidFill>
              </a:rPr>
              <a:t>Найди герб НЕНЕЦКОГО ОКРУГА.</a:t>
            </a:r>
            <a:endParaRPr/>
          </a:p>
        </p:txBody>
      </p:sp>
      <p:pic>
        <p:nvPicPr>
          <p:cNvPr id="1676620135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97330" y="345234"/>
            <a:ext cx="2261118" cy="2631233"/>
          </a:xfrm>
          <a:prstGeom prst="rect">
            <a:avLst/>
          </a:prstGeom>
        </p:spPr>
      </p:pic>
      <p:pic>
        <p:nvPicPr>
          <p:cNvPr id="1187862109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857861" y="494521"/>
            <a:ext cx="2261118" cy="2631233"/>
          </a:xfrm>
          <a:prstGeom prst="rect">
            <a:avLst/>
          </a:prstGeom>
        </p:spPr>
      </p:pic>
      <p:pic>
        <p:nvPicPr>
          <p:cNvPr id="1958117810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89518" y="3881533"/>
            <a:ext cx="2261118" cy="2631233"/>
          </a:xfrm>
          <a:prstGeom prst="rect">
            <a:avLst/>
          </a:prstGeom>
        </p:spPr>
      </p:pic>
      <p:pic>
        <p:nvPicPr>
          <p:cNvPr id="1697583730" name="Рисунок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9703837" y="3965509"/>
            <a:ext cx="2261118" cy="2631233"/>
          </a:xfrm>
          <a:prstGeom prst="rect">
            <a:avLst/>
          </a:prstGeom>
        </p:spPr>
      </p:pic>
      <p:pic>
        <p:nvPicPr>
          <p:cNvPr id="825691621" name="Рисунок 1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3725248" y="1138332"/>
            <a:ext cx="2261118" cy="2631234"/>
          </a:xfrm>
          <a:prstGeom prst="rect">
            <a:avLst/>
          </a:prstGeom>
        </p:spPr>
      </p:pic>
      <p:pic>
        <p:nvPicPr>
          <p:cNvPr id="906547208" name="Рисунок 13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6360367" y="3429000"/>
            <a:ext cx="2497494" cy="278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3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78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62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9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11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54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187862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58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8786391" grpId="0" animBg="1"/>
    </p:bld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ONLYOFFICE/8.3.3.21</Application>
  <PresentationFormat>On-screen Show (4:3)</PresentationFormat>
  <Paragraphs>0</Paragraphs>
  <Slides>11</Slides>
  <Notes>11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0</LinksUpToDate>
  <SharedDoc>0</SharedDoc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</dc:creator>
  <cp:lastModifiedBy/>
  <cp:revision>6</cp:revision>
  <dcterms:created xsi:type="dcterms:W3CDTF">2026-01-15T13:48:41Z</dcterms:created>
  <dcterms:modified xsi:type="dcterms:W3CDTF">2026-04-06T07:33:25Z</dcterms:modified>
</cp:coreProperties>
</file>