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9" r:id="rId11"/>
    <p:sldId id="264" r:id="rId12"/>
    <p:sldId id="265" r:id="rId13"/>
    <p:sldId id="270" r:id="rId14"/>
    <p:sldId id="268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1165" y="908720"/>
            <a:ext cx="53640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«Использование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пальчиковых игр с детьми младшей группы для формирования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речи» 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4005064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Подготовила: </a:t>
            </a:r>
            <a:r>
              <a:rPr lang="ru-RU" sz="2000" dirty="0" smtClean="0"/>
              <a:t>Кузьмина </a:t>
            </a:r>
            <a:r>
              <a:rPr lang="ru-RU" sz="2000" dirty="0"/>
              <a:t>Наталья Викторовна,</a:t>
            </a:r>
          </a:p>
          <a:p>
            <a:r>
              <a:rPr lang="ru-RU" sz="2000" dirty="0"/>
              <a:t>воспитатель </a:t>
            </a:r>
            <a:r>
              <a:rPr lang="ru-RU" sz="2000" dirty="0" smtClean="0"/>
              <a:t>ГБДОУ </a:t>
            </a:r>
            <a:r>
              <a:rPr lang="ru-RU" sz="2000" dirty="0"/>
              <a:t>«Детский сад </a:t>
            </a:r>
            <a:r>
              <a:rPr lang="ru-RU" sz="2000" dirty="0" err="1" smtClean="0"/>
              <a:t>п.Хорей</a:t>
            </a:r>
            <a:r>
              <a:rPr lang="ru-RU" sz="2000" dirty="0" smtClean="0"/>
              <a:t>-Вер»</a:t>
            </a:r>
            <a:endParaRPr lang="ru-RU" sz="2000" dirty="0"/>
          </a:p>
        </p:txBody>
      </p:sp>
      <p:pic>
        <p:nvPicPr>
          <p:cNvPr id="4" name="Рисунок 3" descr="122_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717032"/>
            <a:ext cx="1828793" cy="2216719"/>
          </a:xfrm>
          <a:prstGeom prst="rect">
            <a:avLst/>
          </a:prstGeom>
        </p:spPr>
      </p:pic>
      <p:pic>
        <p:nvPicPr>
          <p:cNvPr id="5" name="Рисунок 4" descr="1466156750_34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5085184"/>
            <a:ext cx="2000264" cy="128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6333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552814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Дети с интересом играю с мелким и крупным конструктором, </a:t>
            </a:r>
            <a:r>
              <a:rPr lang="ru-RU" sz="2000" b="1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пазлами</a:t>
            </a:r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мозаикой</a:t>
            </a:r>
            <a:endParaRPr lang="ru-RU" sz="1200" dirty="0">
              <a:solidFill>
                <a:prstClr val="black"/>
              </a:solidFill>
            </a:endParaRPr>
          </a:p>
        </p:txBody>
      </p:sp>
      <p:pic>
        <p:nvPicPr>
          <p:cNvPr id="3" name="Рисунок 2" descr="C:\Users\User\Desktop\фото дети мл.гр.21г\DSC_13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320907">
            <a:off x="5946594" y="2892761"/>
            <a:ext cx="2719125" cy="2086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фото дети мл.гр.21г\DSC_13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497454">
            <a:off x="55328" y="646401"/>
            <a:ext cx="2547256" cy="20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фото дети мл.гр.21г\DSC_13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430397">
            <a:off x="4533400" y="649402"/>
            <a:ext cx="2546345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дети мл.гр.21г\DSC_13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85980">
            <a:off x="2437725" y="2021070"/>
            <a:ext cx="2828883" cy="219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ети мл.гр.21г\DSC_127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446121">
            <a:off x="50696" y="3733457"/>
            <a:ext cx="2909627" cy="2264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30879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3265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4617B"/>
                </a:solidFill>
                <a:latin typeface="Calibri"/>
              </a:rPr>
              <a:t>Пальчиковые игры и упражнения используемые при работе с детьми</a:t>
            </a:r>
            <a:r>
              <a:rPr lang="ru-RU" sz="2800" b="1" dirty="0" smtClean="0">
                <a:solidFill>
                  <a:srgbClr val="04617B"/>
                </a:solidFill>
                <a:latin typeface="Calibri"/>
              </a:rPr>
              <a:t>:</a:t>
            </a:r>
            <a:endParaRPr lang="ru-RU" sz="2800" b="1" dirty="0">
              <a:solidFill>
                <a:srgbClr val="04617B"/>
              </a:solidFill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286763"/>
            <a:ext cx="4572000" cy="32685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по выработке обобщенного зрительного образа предмета ;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по выработке обобщенного двигательного образа предмета ;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для развития тактильной чувствительности.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и15.jpg"/>
          <p:cNvPicPr>
            <a:picLocks noChangeAspect="1"/>
          </p:cNvPicPr>
          <p:nvPr/>
        </p:nvPicPr>
        <p:blipFill>
          <a:blip r:embed="rId2"/>
          <a:srcRect b="21814"/>
          <a:stretch>
            <a:fillRect/>
          </a:stretch>
        </p:blipFill>
        <p:spPr>
          <a:xfrm>
            <a:off x="347047" y="4560228"/>
            <a:ext cx="2064713" cy="2037123"/>
          </a:xfrm>
          <a:prstGeom prst="rect">
            <a:avLst/>
          </a:prstGeom>
        </p:spPr>
      </p:pic>
      <p:pic>
        <p:nvPicPr>
          <p:cNvPr id="7" name="Рисунок 6" descr="C:\Users\User\Desktop\фото дети мл.гр.21г\DSC_13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5138" y="2564904"/>
            <a:ext cx="4464496" cy="34438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36955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132856"/>
            <a:ext cx="3006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Я с </a:t>
            </a:r>
            <a:r>
              <a:rPr lang="ru-RU" b="1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резиночкой</a:t>
            </a: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играю, я </a:t>
            </a:r>
            <a:r>
              <a:rPr lang="ru-RU" b="1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резиночку</a:t>
            </a:r>
            <a:r>
              <a:rPr lang="ru-RU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кручу. Быть послушным пальчикам я своим велю.</a:t>
            </a:r>
            <a:endParaRPr lang="ru-RU" sz="1400" dirty="0"/>
          </a:p>
        </p:txBody>
      </p:sp>
      <p:pic>
        <p:nvPicPr>
          <p:cNvPr id="3" name="Рисунок 2" descr="C:\Users\User\Desktop\фото дети мл.гр.21г\YTLSQerD0f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7667">
            <a:off x="6575340" y="332656"/>
            <a:ext cx="2029108" cy="147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фото дети мл.гр.21г\SwNnKiX7Ai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03672">
            <a:off x="4067944" y="332656"/>
            <a:ext cx="2141984" cy="147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фото дети мл.гр.21г\4bpPtoZKmg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592288" cy="18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138345" y="20608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Мой ежонок покатился прямо по дорожке. Покружился на моей ладошке. </a:t>
            </a:r>
          </a:p>
          <a:p>
            <a:pPr lvl="0"/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 кулачок ежонок прыг, притаился озорник.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7" name="Рисунок 6" descr="C:\Users\User\Desktop\фото дети мл.гр.21г\5Mm9pf19iJI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9893">
            <a:off x="2426424" y="3636683"/>
            <a:ext cx="2294116" cy="2632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дети мл.гр.21г\qCKmtT0OiCg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231"/>
          <a:stretch/>
        </p:blipFill>
        <p:spPr bwMode="auto">
          <a:xfrm>
            <a:off x="323528" y="3570029"/>
            <a:ext cx="1584176" cy="2599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 descr="C:\Users\User\Desktop\фото дети мл.гр.21г\CodtTmcUCIg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48468">
            <a:off x="7000829" y="3275944"/>
            <a:ext cx="1749370" cy="28365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5149177" y="3861048"/>
            <a:ext cx="18896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Тренируются весь день </a:t>
            </a:r>
          </a:p>
          <a:p>
            <a:pPr lvl="0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И бороться им не лень.</a:t>
            </a:r>
          </a:p>
          <a:p>
            <a:pPr lvl="0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Вот какие молодцы,</a:t>
            </a:r>
          </a:p>
          <a:p>
            <a:pPr lvl="0">
              <a:defRPr/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Настоящие борцы!</a:t>
            </a:r>
            <a:endParaRPr lang="ru-RU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327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фото дети мл.гр.21г\DSC_13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76614">
            <a:off x="5940152" y="425299"/>
            <a:ext cx="2911445" cy="23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esktop\фото дети мл.гр.21г\dcwoYZrk0e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18626">
            <a:off x="539552" y="670392"/>
            <a:ext cx="3024336" cy="262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фото дети мл.гр.21г\pR2vmachUAQ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96218">
            <a:off x="529563" y="3220942"/>
            <a:ext cx="2520280" cy="3373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фото дети мл.гр.21г\DSC_129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55478">
            <a:off x="5605349" y="3723136"/>
            <a:ext cx="3222084" cy="27392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043608" y="159023"/>
            <a:ext cx="3122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Разучиваем </a:t>
            </a:r>
            <a:r>
              <a:rPr lang="ru-RU" sz="2400" b="1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endParaRPr lang="ru-RU" sz="1200" dirty="0">
              <a:solidFill>
                <a:prstClr val="black"/>
              </a:solidFill>
            </a:endParaRPr>
          </a:p>
        </p:txBody>
      </p:sp>
      <p:pic>
        <p:nvPicPr>
          <p:cNvPr id="7" name="Рисунок 6" descr="C:\Users\User\Desktop\фото дети мл.гр.21г\lDbMQxJL_sM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76872"/>
            <a:ext cx="2952328" cy="2470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55268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2728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Японская пословица гласит: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824" y="1072543"/>
            <a:ext cx="6528223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«Расскажи мне – я услышу,</a:t>
            </a:r>
          </a:p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  Покажи мне – я запомню,</a:t>
            </a:r>
          </a:p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  Дай мне сделать самому – я пойму!»</a:t>
            </a:r>
          </a:p>
        </p:txBody>
      </p:sp>
      <p:pic>
        <p:nvPicPr>
          <p:cNvPr id="4" name="Рисунок 3" descr="C:\Users\User\Desktop\фото дети мл.гр.21г\-yXYdkfJeg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08920"/>
            <a:ext cx="4824536" cy="40610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04220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613392"/>
            <a:ext cx="72728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СПАСИБО ЗА ВНИМАНИЕ!</a:t>
            </a:r>
            <a:endParaRPr lang="ru-RU" dirty="0"/>
          </a:p>
        </p:txBody>
      </p:sp>
      <p:pic>
        <p:nvPicPr>
          <p:cNvPr id="3" name="Рисунок 2" descr="Пальчи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501008"/>
            <a:ext cx="3032124" cy="3032124"/>
          </a:xfrm>
          <a:prstGeom prst="rect">
            <a:avLst/>
          </a:prstGeom>
        </p:spPr>
      </p:pic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9970" y="4365104"/>
            <a:ext cx="3500462" cy="196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8277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59fc01387a9dbaf77121811e2f674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1928826" cy="2455702"/>
          </a:xfrm>
          <a:prstGeom prst="rect">
            <a:avLst/>
          </a:prstGeom>
        </p:spPr>
      </p:pic>
      <p:pic>
        <p:nvPicPr>
          <p:cNvPr id="3" name="Рисунок 2" descr="bratiki.jpg"/>
          <p:cNvPicPr>
            <a:picLocks noChangeAspect="1"/>
          </p:cNvPicPr>
          <p:nvPr/>
        </p:nvPicPr>
        <p:blipFill>
          <a:blip r:embed="rId3"/>
          <a:srcRect l="7036" r="17587"/>
          <a:stretch>
            <a:fillRect/>
          </a:stretch>
        </p:blipFill>
        <p:spPr>
          <a:xfrm>
            <a:off x="6732240" y="1772816"/>
            <a:ext cx="2143140" cy="18478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47864" y="205710"/>
            <a:ext cx="52565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«Ум ребенка находится на кончиках его пальцев».</a:t>
            </a:r>
            <a:r>
              <a:rPr lang="ru-RU" sz="2400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/>
            </a:r>
            <a:br>
              <a:rPr lang="ru-RU" sz="2400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2000" i="1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 В.А. Сухомлинский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564734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b="1" dirty="0">
                <a:solidFill>
                  <a:prstClr val="black"/>
                </a:solidFill>
                <a:latin typeface="Constantia"/>
              </a:rPr>
              <a:t>Пальчиковые игры</a:t>
            </a:r>
            <a:r>
              <a:rPr lang="ru-RU" sz="2000" dirty="0">
                <a:solidFill>
                  <a:prstClr val="black"/>
                </a:solidFill>
                <a:latin typeface="Constantia"/>
              </a:rPr>
              <a:t> — это общепринятое название занятий на развитие 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      мелкой моторики у детей.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endParaRPr lang="ru-RU" sz="20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Как правило, пальчиковые игры сопровождаются рифмованными историями или сказками, чтобы занятие было интересно ребёнку.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endParaRPr lang="ru-RU" sz="20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Связь пальцевой моторики и речевой функции была подтверждена исследователями Института физиологии детей и подростков.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466322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32656"/>
            <a:ext cx="382989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Актуальность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28800"/>
            <a:ext cx="7704856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пальчиковые игры помогают налаживать коммуникативные отношения на уровне соприкосновения, эмоционального переживания, контакта </a:t>
            </a:r>
            <a:r>
              <a:rPr lang="ru-RU" sz="2800" i="1" dirty="0">
                <a:solidFill>
                  <a:prstClr val="black"/>
                </a:solidFill>
                <a:latin typeface="Constantia"/>
              </a:rPr>
              <a:t>«глаза в глаза»</a:t>
            </a:r>
            <a:endParaRPr lang="ru-RU" sz="28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имеют развивающее значение, так как наилучшим </a:t>
            </a:r>
            <a:r>
              <a:rPr lang="ru-RU" sz="2800" dirty="0" smtClean="0">
                <a:solidFill>
                  <a:prstClr val="black"/>
                </a:solidFill>
                <a:latin typeface="Constantia"/>
              </a:rPr>
              <a:t>образом способствуют</a:t>
            </a:r>
            <a:r>
              <a:rPr lang="ru-RU" sz="2800" dirty="0">
                <a:solidFill>
                  <a:prstClr val="black"/>
                </a:solidFill>
                <a:latin typeface="Constantia"/>
              </a:rPr>
              <a:t> развитию не только мелкой моторики рук, но и речи</a:t>
            </a:r>
          </a:p>
        </p:txBody>
      </p:sp>
      <p:pic>
        <p:nvPicPr>
          <p:cNvPr id="4" name="Рисунок 3" descr="hello_html_45a8a9e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4869160"/>
            <a:ext cx="2357454" cy="1571636"/>
          </a:xfrm>
          <a:prstGeom prst="rect">
            <a:avLst/>
          </a:prstGeom>
        </p:spPr>
      </p:pic>
      <p:pic>
        <p:nvPicPr>
          <p:cNvPr id="5" name="Рисунок 4" descr="n971306.jpg"/>
          <p:cNvPicPr>
            <a:picLocks noChangeAspect="1"/>
          </p:cNvPicPr>
          <p:nvPr/>
        </p:nvPicPr>
        <p:blipFill>
          <a:blip r:embed="rId3" cstate="print"/>
          <a:srcRect t="26626"/>
          <a:stretch>
            <a:fillRect/>
          </a:stretch>
        </p:blipFill>
        <p:spPr>
          <a:xfrm>
            <a:off x="1691680" y="5280660"/>
            <a:ext cx="2571768" cy="12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2161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896" y="548680"/>
            <a:ext cx="152516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Цель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28800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dirty="0">
                <a:solidFill>
                  <a:prstClr val="black"/>
                </a:solidFill>
                <a:latin typeface="Constantia"/>
              </a:rPr>
              <a:t>развитие мелкой моторики рук для развития речи детей младшего дошкольного возраста в процессе пальчиковых игр</a:t>
            </a:r>
          </a:p>
        </p:txBody>
      </p:sp>
      <p:pic>
        <p:nvPicPr>
          <p:cNvPr id="4" name="Рисунок 3" descr="C:\Users\User\Desktop\фото дети мл.гр.21г\dcwoYZrk0e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12976"/>
            <a:ext cx="4248472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995444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332656"/>
            <a:ext cx="227979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Задачи:</a:t>
            </a:r>
            <a:endParaRPr lang="ru-RU" dirty="0"/>
          </a:p>
        </p:txBody>
      </p:sp>
      <p:pic>
        <p:nvPicPr>
          <p:cNvPr id="4" name="Рисунок 3" descr="efaa2374e3b73d1d80ae2ae6ca4f0a0b07485b22_5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260648"/>
            <a:ext cx="1656184" cy="13940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050" y="980728"/>
            <a:ext cx="8136904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fontAlgn="base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мелкую мускулатуру пальцев руки, точную координацию движений.</a:t>
            </a:r>
          </a:p>
          <a:p>
            <a:pPr marL="514350" lvl="0" indent="-514350" fontAlgn="base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Совершенствовать зрительно–двигательную координацию и ориентировку в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микропространстве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 fontAlgn="base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Совершенствовать умение детей учитывать сенсорные свойства предметов в различных видах деятельности: пальчиковые игры с предметами, изобразительной, конструктивной.</a:t>
            </a:r>
          </a:p>
          <a:p>
            <a:pPr marL="514350" lvl="0" indent="-514350" fontAlgn="base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Совершенствовать умение подражать взрослому, понимать смысл речи.</a:t>
            </a:r>
          </a:p>
          <a:p>
            <a:pPr marL="514350" lvl="0" indent="-514350" fontAlgn="base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Совершенствовать произвольное внимание, зрительную память, аналитическое восприятие речи.</a:t>
            </a:r>
          </a:p>
        </p:txBody>
      </p:sp>
    </p:spTree>
    <p:extLst>
      <p:ext uri="{BB962C8B-B14F-4D97-AF65-F5344CB8AC3E}">
        <p14:creationId xmlns:p14="http://schemas.microsoft.com/office/powerpoint/2010/main" xmlns="" val="2928412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4617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Виды пальчиковых игр: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73415"/>
            <a:ext cx="4302224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900" b="1" i="1" dirty="0">
                <a:solidFill>
                  <a:prstClr val="black"/>
                </a:solidFill>
                <a:latin typeface="Constantia"/>
              </a:rPr>
              <a:t>И</a:t>
            </a:r>
            <a:r>
              <a:rPr lang="ru-RU" sz="19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гры-манипуляции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развивают воображение,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когда ребенок в каждом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 пальчике видит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определенный образ</a:t>
            </a:r>
            <a:r>
              <a:rPr lang="ru-RU" sz="1900" dirty="0" smtClean="0">
                <a:solidFill>
                  <a:prstClr val="black"/>
                </a:solidFill>
                <a:latin typeface="Constantia"/>
              </a:rPr>
              <a:t>.</a:t>
            </a:r>
            <a:endParaRPr lang="ru-RU" sz="19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900" b="1" i="1" dirty="0">
                <a:solidFill>
                  <a:prstClr val="black"/>
                </a:solidFill>
                <a:latin typeface="Constantia"/>
              </a:rPr>
              <a:t>Сюжетные пальчиковые упражнения</a:t>
            </a:r>
            <a:endParaRPr lang="ru-RU" sz="1900" b="1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Позволяют детям изображать предметы мебели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 и транспорта,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 птиц, домашних и диких 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животных,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 деревья, насекомых</a:t>
            </a:r>
            <a:r>
              <a:rPr lang="ru-RU" sz="1900" dirty="0" smtClean="0">
                <a:solidFill>
                  <a:prstClr val="black"/>
                </a:solidFill>
                <a:latin typeface="Constantia"/>
              </a:rPr>
              <a:t>.</a:t>
            </a:r>
            <a:endParaRPr lang="ru-RU" sz="1900" dirty="0">
              <a:solidFill>
                <a:prstClr val="black"/>
              </a:solidFill>
              <a:latin typeface="Constantia"/>
            </a:endParaRPr>
          </a:p>
          <a:p>
            <a:pPr marL="273050" lvl="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900" b="1" i="1" dirty="0">
                <a:solidFill>
                  <a:prstClr val="black"/>
                </a:solidFill>
                <a:latin typeface="Constantia"/>
              </a:rPr>
              <a:t>Пальчиковые </a:t>
            </a:r>
          </a:p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900" b="1" i="1" dirty="0">
                <a:solidFill>
                  <a:prstClr val="black"/>
                </a:solidFill>
                <a:latin typeface="Constantia"/>
              </a:rPr>
              <a:t>упражнения </a:t>
            </a:r>
            <a:r>
              <a:rPr lang="ru-RU" sz="1900" b="1" i="1" dirty="0" err="1">
                <a:solidFill>
                  <a:prstClr val="black"/>
                </a:solidFill>
                <a:latin typeface="Constantia"/>
              </a:rPr>
              <a:t>кинезиологические</a:t>
            </a:r>
            <a:r>
              <a:rPr lang="ru-RU" sz="1900" b="1" i="1" dirty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1900" dirty="0">
                <a:solidFill>
                  <a:prstClr val="black"/>
                </a:solidFill>
                <a:latin typeface="Constantia"/>
              </a:rPr>
              <a:t>(гимнастика мозга)</a:t>
            </a:r>
          </a:p>
        </p:txBody>
      </p:sp>
      <p:pic>
        <p:nvPicPr>
          <p:cNvPr id="5" name="Рисунок 4" descr="и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6236" y="2480605"/>
            <a:ext cx="2063748" cy="1545819"/>
          </a:xfrm>
          <a:prstGeom prst="rect">
            <a:avLst/>
          </a:prstGeom>
        </p:spPr>
      </p:pic>
      <p:pic>
        <p:nvPicPr>
          <p:cNvPr id="6" name="Рисунок 5" descr="и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5127947"/>
            <a:ext cx="2985961" cy="17218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27984" y="788619"/>
            <a:ext cx="4572000" cy="476745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200" b="1" i="1" dirty="0">
                <a:solidFill>
                  <a:prstClr val="black"/>
                </a:solidFill>
                <a:latin typeface="Constantia"/>
              </a:rPr>
              <a:t>Пальчиковые игры, включающие самомассаж пальцев и кистей рук</a:t>
            </a:r>
          </a:p>
          <a:p>
            <a:pPr marL="274320" lvl="0" indent="-274320"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Здесь применяются традиционные массажные движения - растирание, </a:t>
            </a:r>
          </a:p>
          <a:p>
            <a:pPr marL="274320" lvl="0" indent="-274320"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разминание, </a:t>
            </a:r>
          </a:p>
          <a:p>
            <a:pPr marL="274320" lvl="0" indent="-274320"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пощипывание,</a:t>
            </a:r>
          </a:p>
          <a:p>
            <a:pPr marL="274320" lvl="0" indent="-274320">
              <a:buClr>
                <a:srgbClr val="0BD0D9"/>
              </a:buClr>
              <a:buSzPct val="95000"/>
            </a:pPr>
            <a:r>
              <a:rPr lang="ru-RU" sz="1900" dirty="0">
                <a:solidFill>
                  <a:prstClr val="black"/>
                </a:solidFill>
                <a:latin typeface="Constantia"/>
              </a:rPr>
              <a:t> надавливание.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2200" b="1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600" b="1" i="1" dirty="0">
                <a:solidFill>
                  <a:prstClr val="black"/>
                </a:solidFill>
                <a:latin typeface="Constantia"/>
              </a:rPr>
              <a:t>Театр в руке</a:t>
            </a:r>
            <a:endParaRPr lang="ru-RU" sz="2600" b="1" dirty="0">
              <a:solidFill>
                <a:prstClr val="black"/>
              </a:solidFill>
              <a:latin typeface="Constantia"/>
            </a:endParaRPr>
          </a:p>
          <a:p>
            <a:pPr marL="895350" lvl="0" indent="-89535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 smtClean="0">
                <a:solidFill>
                  <a:prstClr val="black"/>
                </a:solidFill>
                <a:latin typeface="Constantia"/>
              </a:rPr>
              <a:t>Развивают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память и </a:t>
            </a:r>
            <a:r>
              <a:rPr lang="ru-RU" dirty="0" smtClean="0">
                <a:solidFill>
                  <a:prstClr val="black"/>
                </a:solidFill>
                <a:latin typeface="Constantia"/>
              </a:rPr>
              <a:t>внимание, повышают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общий тонус, снимают эмоциональное напряжение.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307852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628" y="188640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4617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Правила разучивания пальчиковых игр.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692697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Этапы разучивания игр</a:t>
            </a:r>
            <a:r>
              <a:rPr lang="ru-RU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Взрослый сначала показывает игру малышу сам.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Взрослый показывает игру, манипулируя пальцами и ручкой ребёнка.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Взрослый и ребёнок выполняют движения одновременно,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взрослый проговаривает текст.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Ребёнок выполняет движения с необходимой помощью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взрослого, который произносит текст.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Ребёнок выполняет движения и проговаривает текст, а взрослый подсказывает и помогает.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Рекомендации: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Не проводите игру холодными руками. Руки можно согреть в тёплой воде или растерев ладони.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Если в новой игре имеются не знакомые малышам персонажи или понятия, сначала расскажите о них, используя картинки или игрушки.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Пальчиковые игры с детьми до 1.5 лет проводите как показ или как пассивную гимнастику руки и пальцев ребёнка.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Детям старше 1.5 лет можно время от времени предлагать выполнить движения вместе.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Если сюжет игры позволяет, можно «бегать» пальчиками по руке или спине ребёнка, щекотать, гладить и др.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Используйте максимально выразительную мимику.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Делайте в подходящих местах паузы, говорите то тише, то громче, определите, где можно говорить очень медленно, повторяйте, где возможно, движения без текста.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Выбрав две-три игры, постепенно заменяйте их новыми.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Проводите занятия весело, «не замечайте», если малыш на первых порах </a:t>
            </a:r>
          </a:p>
          <a:p>
            <a:pPr marL="273050" lvl="0" indent="88900"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делает что-то неправильно, поощряйте успехи.</a:t>
            </a:r>
          </a:p>
        </p:txBody>
      </p:sp>
      <p:pic>
        <p:nvPicPr>
          <p:cNvPr id="4" name="Рисунок 3" descr="1472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692697"/>
            <a:ext cx="2369945" cy="17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1312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663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Рекомендации по  проведению игр:</a:t>
            </a:r>
            <a:endParaRPr lang="ru-RU" sz="1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80728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400" dirty="0"/>
              <a:t>Используйте максимально выразительную </a:t>
            </a:r>
            <a:r>
              <a:rPr lang="ru-RU" sz="2400" dirty="0" smtClean="0"/>
              <a:t>мимику.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Делайте </a:t>
            </a:r>
            <a:r>
              <a:rPr lang="ru-RU" sz="2400" dirty="0"/>
              <a:t>в подходящих местах паузы, говорите то тише, то громче, определите, где можно говорить очень медленно, повторяйте, где возможно, движения без </a:t>
            </a:r>
            <a:r>
              <a:rPr lang="ru-RU" sz="2400" dirty="0" smtClean="0"/>
              <a:t>текст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Выбрав </a:t>
            </a:r>
            <a:r>
              <a:rPr lang="ru-RU" sz="2400" dirty="0"/>
              <a:t>две – три игры, постепенно заменяйте их </a:t>
            </a:r>
            <a:r>
              <a:rPr lang="ru-RU" sz="2400" dirty="0" smtClean="0"/>
              <a:t>новыми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Проводите </a:t>
            </a:r>
            <a:r>
              <a:rPr lang="ru-RU" sz="2400" dirty="0"/>
              <a:t>игру весело, «не замечайте», если малыш на первых порах делает что – то неправильно, поощряйте успехи</a:t>
            </a:r>
          </a:p>
        </p:txBody>
      </p:sp>
      <p:pic>
        <p:nvPicPr>
          <p:cNvPr id="4" name="Рисунок 3" descr="0_a1f33_808c5d1c_o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4270925"/>
            <a:ext cx="2786082" cy="258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63185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4617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Лэпбук</a:t>
            </a:r>
            <a:r>
              <a:rPr lang="ru-RU" sz="2000" b="1" dirty="0">
                <a:solidFill>
                  <a:srgbClr val="04617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-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тематическая или интерактивная папка, то есть самодельная бумажная книжка с кармашками, дверками, окошками, подвижными деталями, которая содержит весь накопленный материал по теме.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315781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Пальчиковый и кукольный театр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8008" y="13979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Сказки мы придумываем сами</a:t>
            </a:r>
            <a:endParaRPr lang="ru-RU" sz="1200" dirty="0"/>
          </a:p>
        </p:txBody>
      </p:sp>
      <p:pic>
        <p:nvPicPr>
          <p:cNvPr id="9" name="Рисунок 8" descr="C:\Users\User\Desktop\фото дети мл.гр.21г\lDbMQxJL_sM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2645891" cy="2398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о дети мл.гр.21г\cy5-6SFjVZ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59632"/>
            <a:ext cx="2232248" cy="2627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фото дети мл.гр.21г\drRUyXsVtKk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59624"/>
            <a:ext cx="3096344" cy="2651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98288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561</TotalTime>
  <Words>391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17</cp:revision>
  <dcterms:created xsi:type="dcterms:W3CDTF">2021-12-04T11:48:18Z</dcterms:created>
  <dcterms:modified xsi:type="dcterms:W3CDTF">2021-12-06T10:57:45Z</dcterms:modified>
</cp:coreProperties>
</file>