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A6D9-40EA-41B7-9236-16D58D4B16C2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7B36F-BEE3-4913-B345-77850E9E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106684"/>
      </p:ext>
    </p:extLst>
  </p:cSld>
  <p:clrMapOvr>
    <a:masterClrMapping/>
  </p:clrMapOvr>
  <p:transition spd="slow">
    <p:push dir="u"/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A6D9-40EA-41B7-9236-16D58D4B16C2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7B36F-BEE3-4913-B345-77850E9E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062558"/>
      </p:ext>
    </p:extLst>
  </p:cSld>
  <p:clrMapOvr>
    <a:masterClrMapping/>
  </p:clrMapOvr>
  <p:transition spd="slow">
    <p:push dir="u"/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A6D9-40EA-41B7-9236-16D58D4B16C2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7B36F-BEE3-4913-B345-77850E9E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073014"/>
      </p:ext>
    </p:extLst>
  </p:cSld>
  <p:clrMapOvr>
    <a:masterClrMapping/>
  </p:clrMapOvr>
  <p:transition spd="slow">
    <p:push dir="u"/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A6D9-40EA-41B7-9236-16D58D4B16C2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7B36F-BEE3-4913-B345-77850E9E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803176"/>
      </p:ext>
    </p:extLst>
  </p:cSld>
  <p:clrMapOvr>
    <a:masterClrMapping/>
  </p:clrMapOvr>
  <p:transition spd="slow">
    <p:push dir="u"/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A6D9-40EA-41B7-9236-16D58D4B16C2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7B36F-BEE3-4913-B345-77850E9E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89149"/>
      </p:ext>
    </p:extLst>
  </p:cSld>
  <p:clrMapOvr>
    <a:masterClrMapping/>
  </p:clrMapOvr>
  <p:transition spd="slow">
    <p:push dir="u"/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A6D9-40EA-41B7-9236-16D58D4B16C2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7B36F-BEE3-4913-B345-77850E9E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962256"/>
      </p:ext>
    </p:extLst>
  </p:cSld>
  <p:clrMapOvr>
    <a:masterClrMapping/>
  </p:clrMapOvr>
  <p:transition spd="slow">
    <p:push dir="u"/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A6D9-40EA-41B7-9236-16D58D4B16C2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7B36F-BEE3-4913-B345-77850E9E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006725"/>
      </p:ext>
    </p:extLst>
  </p:cSld>
  <p:clrMapOvr>
    <a:masterClrMapping/>
  </p:clrMapOvr>
  <p:transition spd="slow">
    <p:push dir="u"/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A6D9-40EA-41B7-9236-16D58D4B16C2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7B36F-BEE3-4913-B345-77850E9E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131669"/>
      </p:ext>
    </p:extLst>
  </p:cSld>
  <p:clrMapOvr>
    <a:masterClrMapping/>
  </p:clrMapOvr>
  <p:transition spd="slow">
    <p:push dir="u"/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A6D9-40EA-41B7-9236-16D58D4B16C2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7B36F-BEE3-4913-B345-77850E9E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80486"/>
      </p:ext>
    </p:extLst>
  </p:cSld>
  <p:clrMapOvr>
    <a:masterClrMapping/>
  </p:clrMapOvr>
  <p:transition spd="slow">
    <p:push dir="u"/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A6D9-40EA-41B7-9236-16D58D4B16C2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7B36F-BEE3-4913-B345-77850E9E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16141"/>
      </p:ext>
    </p:extLst>
  </p:cSld>
  <p:clrMapOvr>
    <a:masterClrMapping/>
  </p:clrMapOvr>
  <p:transition spd="slow">
    <p:push dir="u"/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A6D9-40EA-41B7-9236-16D58D4B16C2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7B36F-BEE3-4913-B345-77850E9E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594662"/>
      </p:ext>
    </p:extLst>
  </p:cSld>
  <p:clrMapOvr>
    <a:masterClrMapping/>
  </p:clrMapOvr>
  <p:transition spd="slow">
    <p:push dir="u"/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2BA6D9-40EA-41B7-9236-16D58D4B16C2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87B36F-BEE3-4913-B345-77850E9E8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411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  <p:sndAc>
      <p:stSnd>
        <p:snd r:embed="rId13" name="click.wav"/>
      </p:stSnd>
    </p:sndAc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jpg"/><Relationship Id="rId7" Type="http://schemas.openxmlformats.org/officeDocument/2006/relationships/image" Target="../media/image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image" Target="../media/image3.jpg"/><Relationship Id="rId10" Type="http://schemas.openxmlformats.org/officeDocument/2006/relationships/image" Target="../media/image8.jpe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9433" y="800100"/>
            <a:ext cx="1154634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Использование элементов мнемотехники </a:t>
            </a:r>
          </a:p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 целью развития связной речи у детей дошкольного возраста</a:t>
            </a:r>
          </a:p>
          <a:p>
            <a:pPr algn="ctr"/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337" y="1992573"/>
            <a:ext cx="3444016" cy="20093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298" y="1846027"/>
            <a:ext cx="3055550" cy="21558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302" y="1743208"/>
            <a:ext cx="1788574" cy="30688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1579" y="1857532"/>
            <a:ext cx="2113318" cy="29545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74" y="4203595"/>
            <a:ext cx="3514045" cy="247935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708" y="4203595"/>
            <a:ext cx="1780098" cy="247935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868" y="4150397"/>
            <a:ext cx="1792267" cy="2532551"/>
          </a:xfrm>
          <a:prstGeom prst="rect">
            <a:avLst/>
          </a:prstGeom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 rot="10800000" flipV="1">
            <a:off x="8173637" y="5019704"/>
            <a:ext cx="3782142" cy="1503926"/>
          </a:xfrm>
        </p:spPr>
        <p:txBody>
          <a:bodyPr>
            <a:normAutofit/>
          </a:bodyPr>
          <a:lstStyle/>
          <a:p>
            <a:pPr algn="ctr"/>
            <a:r>
              <a:rPr lang="ru-RU" sz="1400" b="1" dirty="0" smtClean="0">
                <a:latin typeface="Arial Black" panose="020B0A04020102020204" pitchFamily="34" charset="0"/>
              </a:rPr>
              <a:t>ВЫПОЛНИЛА ВОСПИТАТЕЛЬ  СТАРШЕЙ ГР «СОЛНЫШКО» Чупрова М.В. </a:t>
            </a:r>
            <a:endParaRPr lang="ru-RU" sz="14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606816"/>
      </p:ext>
    </p:extLst>
  </p:cSld>
  <p:clrMapOvr>
    <a:masterClrMapping/>
  </p:clrMapOvr>
  <p:transition spd="slow">
    <p:push dir="u"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6848" y="822960"/>
            <a:ext cx="6903079" cy="562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475868"/>
      </p:ext>
    </p:extLst>
  </p:cSld>
  <p:clrMapOvr>
    <a:masterClrMapping/>
  </p:clrMapOvr>
  <p:transition spd="slow">
    <p:push dir="u"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97580" y="365125"/>
            <a:ext cx="7856219" cy="1257935"/>
          </a:xfrm>
        </p:spPr>
        <p:txBody>
          <a:bodyPr/>
          <a:lstStyle/>
          <a:p>
            <a:r>
              <a:rPr lang="ru-RU" b="1" dirty="0" smtClean="0"/>
              <a:t>Спасибо за внимание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79" y="1988185"/>
            <a:ext cx="11369040" cy="4458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075034"/>
      </p:ext>
    </p:extLst>
  </p:cSld>
  <p:clrMapOvr>
    <a:masterClrMapping/>
  </p:clrMapOvr>
  <p:transition spd="slow">
    <p:push dir="u"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04967" y="1005840"/>
            <a:ext cx="11368585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smtClean="0"/>
              <a:t>    “</a:t>
            </a:r>
            <a:r>
              <a:rPr lang="ru-RU" sz="4000" i="1" dirty="0" smtClean="0"/>
              <a:t>Учите ребёнка каким-нибудь неизвестным ему пяти словам – он будет долго и напрасно мучиться, но свяжите двадцать таких слов с картинками, и он их усвоит на лету.</a:t>
            </a:r>
          </a:p>
          <a:p>
            <a:pPr algn="r"/>
            <a:r>
              <a:rPr lang="ru-RU" sz="4000" i="1" dirty="0" smtClean="0"/>
              <a:t> К. Д. Ушинский  </a:t>
            </a:r>
          </a:p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586724149"/>
      </p:ext>
    </p:extLst>
  </p:cSld>
  <p:clrMapOvr>
    <a:masterClrMapping/>
  </p:clrMapOvr>
  <p:transition spd="slow">
    <p:push dir="u"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97280" y="297180"/>
            <a:ext cx="1037844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К числу важнейших задач работы с дошкольниками относится формирование у них связной монологической речи. Это необходимо, как для наиболее полного речевого развития, так и для подготовки детей к предстоящему школьному обучению. </a:t>
            </a:r>
          </a:p>
          <a:p>
            <a:r>
              <a:rPr lang="ru-RU" b="1" dirty="0"/>
              <a:t> </a:t>
            </a:r>
            <a:r>
              <a:rPr lang="ru-RU" b="1" dirty="0" smtClean="0"/>
              <a:t>    Успешность обучения детей   во многом зависит от уровня овладения ими связной речью. </a:t>
            </a:r>
            <a:r>
              <a:rPr lang="ru-RU" dirty="0" smtClean="0"/>
              <a:t>Адекватное восприятие и воспроизведение текстовых учебных материалов, умение давать развёрнутые ответы на вопросы, самостоятельно излагать свои суждения – все эти и другие учебные действия требуют достаточного уровня развития связной речи.</a:t>
            </a:r>
          </a:p>
          <a:p>
            <a:r>
              <a:rPr lang="ru-RU" b="1" dirty="0" smtClean="0"/>
              <a:t>    В настоящее время </a:t>
            </a:r>
            <a:r>
              <a:rPr lang="ru-RU" dirty="0" smtClean="0"/>
              <a:t>всё чаще у детей наблюдаются следующие проблемы:</a:t>
            </a:r>
          </a:p>
          <a:p>
            <a:r>
              <a:rPr lang="ru-RU" dirty="0" smtClean="0"/>
              <a:t>•	односложная, состоящая лишь из простых предложений речь;</a:t>
            </a:r>
          </a:p>
          <a:p>
            <a:r>
              <a:rPr lang="ru-RU" dirty="0" smtClean="0"/>
              <a:t>•	неспособность грамматически правильно построить распространённые предложения;</a:t>
            </a:r>
          </a:p>
          <a:p>
            <a:r>
              <a:rPr lang="ru-RU" dirty="0" smtClean="0"/>
              <a:t>•	бедность речи;</a:t>
            </a:r>
          </a:p>
          <a:p>
            <a:r>
              <a:rPr lang="ru-RU" dirty="0" smtClean="0"/>
              <a:t>•	недостаточный словарный запас</a:t>
            </a:r>
            <a:r>
              <a:rPr lang="ru-RU" dirty="0" smtClean="0"/>
              <a:t>;</a:t>
            </a:r>
            <a:endParaRPr lang="ru-RU" dirty="0" smtClean="0"/>
          </a:p>
          <a:p>
            <a:r>
              <a:rPr lang="ru-RU" dirty="0" smtClean="0"/>
              <a:t>•	ограничено использование в речи прилагательных, глаголов</a:t>
            </a:r>
            <a:r>
              <a:rPr lang="ru-RU" dirty="0" smtClean="0"/>
              <a:t>;</a:t>
            </a:r>
            <a:endParaRPr lang="ru-RU" dirty="0" smtClean="0"/>
          </a:p>
          <a:p>
            <a:r>
              <a:rPr lang="ru-RU" dirty="0" smtClean="0"/>
              <a:t>•	</a:t>
            </a:r>
            <a:r>
              <a:rPr lang="ru-RU" dirty="0" smtClean="0"/>
              <a:t> неспособность </a:t>
            </a:r>
            <a:r>
              <a:rPr lang="ru-RU" dirty="0" smtClean="0"/>
              <a:t>грамотно и доступно сформулировать вопрос, построить краткий или развёрнутый ответ;</a:t>
            </a:r>
          </a:p>
          <a:p>
            <a:r>
              <a:rPr lang="ru-RU" dirty="0" smtClean="0"/>
              <a:t>•	неспособность построить монолог: например, сюжетный или описательный рассказ на предложенную тему, пересказ текста своими словами;</a:t>
            </a:r>
          </a:p>
          <a:p>
            <a:r>
              <a:rPr lang="ru-RU" dirty="0" smtClean="0"/>
              <a:t>•	отсутствие логического обоснования своих утверждений и выводов;</a:t>
            </a:r>
          </a:p>
          <a:p>
            <a:r>
              <a:rPr lang="ru-RU" dirty="0" smtClean="0"/>
              <a:t>•	</a:t>
            </a:r>
            <a:r>
              <a:rPr lang="ru-RU" dirty="0" smtClean="0"/>
              <a:t> неумение </a:t>
            </a:r>
            <a:r>
              <a:rPr lang="ru-RU" dirty="0" smtClean="0"/>
              <a:t>использовать интонации, регулировать громкость голоса и темп речи;</a:t>
            </a:r>
          </a:p>
          <a:p>
            <a:r>
              <a:rPr lang="ru-RU" dirty="0" smtClean="0"/>
              <a:t>•	нарушение звукопроизношения, внимания, несовершенное логическое мышление.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5783061"/>
      </p:ext>
    </p:extLst>
  </p:cSld>
  <p:clrMapOvr>
    <a:masterClrMapping/>
  </p:clrMapOvr>
  <p:transition spd="slow">
    <p:push dir="u"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02920" y="205740"/>
            <a:ext cx="113157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Цель: развитие связной речи у детей дошкольного возраста через использованием элементов мнемотехники.</a:t>
            </a:r>
          </a:p>
          <a:p>
            <a:endParaRPr lang="ru-RU" b="1" dirty="0" smtClean="0"/>
          </a:p>
          <a:p>
            <a:r>
              <a:rPr lang="ru-RU" b="1" dirty="0" smtClean="0"/>
              <a:t>Задачи:</a:t>
            </a:r>
          </a:p>
          <a:p>
            <a:r>
              <a:rPr lang="ru-RU" dirty="0" smtClean="0"/>
              <a:t>•	обогащение словарного запаса детей;</a:t>
            </a:r>
          </a:p>
          <a:p>
            <a:r>
              <a:rPr lang="ru-RU" dirty="0" smtClean="0"/>
              <a:t>•	совершенствование грамматического строя речи;</a:t>
            </a:r>
          </a:p>
          <a:p>
            <a:r>
              <a:rPr lang="ru-RU" dirty="0" smtClean="0"/>
              <a:t>•	формирование навыков культуры речи;</a:t>
            </a:r>
          </a:p>
          <a:p>
            <a:r>
              <a:rPr lang="ru-RU" dirty="0" smtClean="0"/>
              <a:t>•	развитие основных психических процессов – памяти, внимания, образного мышления;</a:t>
            </a:r>
          </a:p>
          <a:p>
            <a:r>
              <a:rPr lang="ru-RU" dirty="0" smtClean="0"/>
              <a:t>•	упражнение детей в пересказе, составлении рассказов, загадок, заучивании стихотворений;</a:t>
            </a:r>
          </a:p>
          <a:p>
            <a:r>
              <a:rPr lang="ru-RU" dirty="0" smtClean="0"/>
              <a:t>•	обучение детей правильному звукопроизношению;</a:t>
            </a:r>
          </a:p>
          <a:p>
            <a:r>
              <a:rPr lang="ru-RU" dirty="0" smtClean="0"/>
              <a:t>•	расширение кругозора. </a:t>
            </a:r>
            <a:endParaRPr lang="ru-RU" dirty="0" smtClean="0"/>
          </a:p>
          <a:p>
            <a:r>
              <a:rPr lang="ru-RU" b="1" dirty="0" smtClean="0"/>
              <a:t>Ожидаемый </a:t>
            </a:r>
            <a:r>
              <a:rPr lang="ru-RU" b="1" dirty="0" smtClean="0"/>
              <a:t>результат:</a:t>
            </a:r>
          </a:p>
          <a:p>
            <a:r>
              <a:rPr lang="ru-RU" dirty="0" smtClean="0"/>
              <a:t>1.	Обогатиться словарный запас детей;</a:t>
            </a:r>
          </a:p>
          <a:p>
            <a:r>
              <a:rPr lang="ru-RU" dirty="0" smtClean="0"/>
              <a:t>2.	Усовершенствуется грамматический строй речи;</a:t>
            </a:r>
          </a:p>
          <a:p>
            <a:r>
              <a:rPr lang="ru-RU" dirty="0" smtClean="0"/>
              <a:t>3.	Повыситься чёткость звукопроизношения;</a:t>
            </a:r>
          </a:p>
          <a:p>
            <a:r>
              <a:rPr lang="ru-RU" dirty="0" smtClean="0"/>
              <a:t>4.	Сформируются навыки культуры речи;</a:t>
            </a:r>
          </a:p>
          <a:p>
            <a:r>
              <a:rPr lang="ru-RU" dirty="0" smtClean="0"/>
              <a:t>5.	Дети научаться заучивать стихотворения, последовательно, выразительно пересказывать, самостоятельно составлять описательный  и повествовательный рассказы, развивать сюжетную линию.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6619703"/>
      </p:ext>
    </p:extLst>
  </p:cSld>
  <p:clrMapOvr>
    <a:masterClrMapping/>
  </p:clrMapOvr>
  <p:transition spd="slow">
    <p:push dir="u"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91069" y="1443841"/>
            <a:ext cx="1127304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Формы и методы работы:</a:t>
            </a:r>
          </a:p>
          <a:p>
            <a:r>
              <a:rPr lang="ru-RU" sz="2800" dirty="0" smtClean="0"/>
              <a:t>•	занятия;</a:t>
            </a:r>
          </a:p>
          <a:p>
            <a:r>
              <a:rPr lang="ru-RU" sz="2800" dirty="0" smtClean="0"/>
              <a:t>•	артикуляционная гимнастика;</a:t>
            </a:r>
          </a:p>
          <a:p>
            <a:r>
              <a:rPr lang="ru-RU" sz="2800" dirty="0" smtClean="0"/>
              <a:t>•	пальчиковая гимнастика;</a:t>
            </a:r>
          </a:p>
          <a:p>
            <a:r>
              <a:rPr lang="ru-RU" sz="2800" dirty="0" smtClean="0"/>
              <a:t>•	заучивание стихов;</a:t>
            </a:r>
          </a:p>
          <a:p>
            <a:r>
              <a:rPr lang="ru-RU" sz="2800" dirty="0" smtClean="0"/>
              <a:t>•	составление творческих, описательных рассказов;</a:t>
            </a:r>
          </a:p>
          <a:p>
            <a:r>
              <a:rPr lang="ru-RU" sz="2800" dirty="0" smtClean="0"/>
              <a:t>•	пересказ;</a:t>
            </a:r>
          </a:p>
          <a:p>
            <a:r>
              <a:rPr lang="ru-RU" sz="2800" dirty="0" smtClean="0"/>
              <a:t>•	дидактические игры и упражнения;</a:t>
            </a:r>
          </a:p>
          <a:p>
            <a:r>
              <a:rPr lang="ru-RU" sz="2800" dirty="0" smtClean="0"/>
              <a:t>•	составление рассказов по картине и серии картинок;</a:t>
            </a:r>
          </a:p>
          <a:p>
            <a:r>
              <a:rPr lang="ru-RU" sz="2800" dirty="0" smtClean="0"/>
              <a:t>•	работа с родителями (консультации, рекомендации, практикумы)</a:t>
            </a:r>
          </a:p>
          <a:p>
            <a:endParaRPr lang="ru-RU" sz="2800" dirty="0" smtClean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05340554"/>
      </p:ext>
    </p:extLst>
  </p:cSld>
  <p:clrMapOvr>
    <a:masterClrMapping/>
  </p:clrMapOvr>
  <p:transition spd="slow">
    <p:push dir="u"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2830" y="1"/>
            <a:ext cx="11354936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/>
              <a:t>Условия организации деятельности</a:t>
            </a:r>
            <a:r>
              <a:rPr lang="ru-RU" sz="2400" b="1" u="sng" dirty="0" smtClean="0"/>
              <a:t>:</a:t>
            </a:r>
            <a:endParaRPr lang="ru-RU" sz="2400" dirty="0" smtClean="0"/>
          </a:p>
          <a:p>
            <a:r>
              <a:rPr lang="ru-RU" sz="2400" dirty="0" smtClean="0"/>
              <a:t>      </a:t>
            </a:r>
            <a:r>
              <a:rPr lang="ru-RU" sz="2400" b="1" dirty="0" smtClean="0"/>
              <a:t>Мнемотехнику </a:t>
            </a:r>
            <a:r>
              <a:rPr lang="ru-RU" sz="2400" b="1" dirty="0" smtClean="0"/>
              <a:t>можно использовать как в виде самостоятельных занятий, так и включать её элементы в различные разделы программы </a:t>
            </a:r>
            <a:r>
              <a:rPr lang="ru-RU" sz="2400" dirty="0" smtClean="0"/>
              <a:t>детского сада: развитие речи, формирование элементарных математических представлений, подготовку к обучению грамоте, ознакомление с предметным и социальным окружением, ознакомление с миром природы, художественное творчество.</a:t>
            </a:r>
          </a:p>
          <a:p>
            <a:r>
              <a:rPr lang="ru-RU" sz="2400" b="1" dirty="0" smtClean="0"/>
              <a:t>      Работа </a:t>
            </a:r>
            <a:r>
              <a:rPr lang="ru-RU" sz="2400" b="1" dirty="0" smtClean="0"/>
              <a:t>с </a:t>
            </a:r>
            <a:r>
              <a:rPr lang="ru-RU" sz="2400" b="1" dirty="0" err="1" smtClean="0"/>
              <a:t>мнемотаблицами</a:t>
            </a:r>
            <a:r>
              <a:rPr lang="ru-RU" sz="2400" b="1" dirty="0" smtClean="0"/>
              <a:t> строится по принципу: «от простого к сложному». </a:t>
            </a:r>
            <a:r>
              <a:rPr lang="ru-RU" sz="2400" dirty="0" smtClean="0"/>
              <a:t>Если дети справились с предметной моделью, то задание усложняется: даётся предметно-схематическая модель. Этот вид </a:t>
            </a:r>
            <a:r>
              <a:rPr lang="ru-RU" sz="2400" dirty="0" err="1" smtClean="0"/>
              <a:t>мнемотаблиц</a:t>
            </a:r>
            <a:r>
              <a:rPr lang="ru-RU" sz="2400" dirty="0" smtClean="0"/>
              <a:t> включает меньшее количество изображений и только после этого даётся схематическая </a:t>
            </a:r>
            <a:r>
              <a:rPr lang="ru-RU" sz="2400" dirty="0" err="1" smtClean="0"/>
              <a:t>мнемотаблица</a:t>
            </a:r>
            <a:r>
              <a:rPr lang="ru-RU" sz="2400" dirty="0" smtClean="0"/>
              <a:t>.</a:t>
            </a:r>
            <a:endParaRPr lang="ru-RU" sz="2400" dirty="0" smtClean="0"/>
          </a:p>
          <a:p>
            <a:r>
              <a:rPr lang="ru-RU" sz="2400" b="1" dirty="0" err="1" smtClean="0"/>
              <a:t>Мнемотаблицы</a:t>
            </a:r>
            <a:r>
              <a:rPr lang="ru-RU" sz="2400" b="1" dirty="0" smtClean="0"/>
              <a:t> </a:t>
            </a:r>
            <a:r>
              <a:rPr lang="ru-RU" sz="2400" b="1" dirty="0" smtClean="0"/>
              <a:t>используются для:</a:t>
            </a:r>
          </a:p>
          <a:p>
            <a:r>
              <a:rPr lang="ru-RU" sz="2400" dirty="0" smtClean="0"/>
              <a:t>•	Обогащения словаря детей</a:t>
            </a:r>
          </a:p>
          <a:p>
            <a:r>
              <a:rPr lang="ru-RU" sz="2400" dirty="0" smtClean="0"/>
              <a:t>•	При обучении описательных рассказов</a:t>
            </a:r>
          </a:p>
          <a:p>
            <a:r>
              <a:rPr lang="ru-RU" sz="2400" dirty="0" smtClean="0"/>
              <a:t>•	При пересказах художественных текстов</a:t>
            </a:r>
          </a:p>
          <a:p>
            <a:r>
              <a:rPr lang="ru-RU" sz="2400" dirty="0" smtClean="0"/>
              <a:t>•	При заучивании стихов</a:t>
            </a:r>
          </a:p>
          <a:p>
            <a:r>
              <a:rPr lang="ru-RU" sz="2400" dirty="0" smtClean="0"/>
              <a:t>•	При проведении артикуляционной гимнастики</a:t>
            </a:r>
          </a:p>
          <a:p>
            <a:r>
              <a:rPr lang="ru-RU" sz="2400" dirty="0" smtClean="0"/>
              <a:t>•	При автоматизации и дифференциации звуков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0382337"/>
      </p:ext>
    </p:extLst>
  </p:cSld>
  <p:clrMapOvr>
    <a:masterClrMapping/>
  </p:clrMapOvr>
  <p:transition spd="slow">
    <p:push dir="u"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71500" y="914401"/>
            <a:ext cx="111785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      Таким </a:t>
            </a:r>
            <a:r>
              <a:rPr lang="ru-RU" sz="2800" b="1" dirty="0"/>
              <a:t>образом, использование мнемотехники расширяет представления детей об окружающем мире, </a:t>
            </a:r>
            <a:endParaRPr lang="ru-RU" sz="2800" b="1" dirty="0" smtClean="0"/>
          </a:p>
          <a:p>
            <a:pPr marL="457200" indent="-457200">
              <a:buFontTx/>
              <a:buChar char="-"/>
            </a:pPr>
            <a:r>
              <a:rPr lang="ru-RU" sz="2800" b="1" dirty="0" smtClean="0"/>
              <a:t>развивает </a:t>
            </a:r>
            <a:r>
              <a:rPr lang="ru-RU" sz="2800" b="1" dirty="0"/>
              <a:t>психические процессы, </a:t>
            </a:r>
          </a:p>
          <a:p>
            <a:pPr marL="457200" indent="-457200">
              <a:buFontTx/>
              <a:buChar char="-"/>
            </a:pPr>
            <a:r>
              <a:rPr lang="ru-RU" sz="2800" b="1" dirty="0" smtClean="0"/>
              <a:t>формирует </a:t>
            </a:r>
            <a:r>
              <a:rPr lang="ru-RU" sz="2800" b="1" dirty="0"/>
              <a:t>связную речь, </a:t>
            </a:r>
            <a:endParaRPr lang="ru-RU" sz="2800" b="1" dirty="0" smtClean="0"/>
          </a:p>
          <a:p>
            <a:pPr marL="457200" indent="-457200">
              <a:buFontTx/>
              <a:buChar char="-"/>
            </a:pPr>
            <a:r>
              <a:rPr lang="ru-RU" sz="2800" b="1" dirty="0" smtClean="0"/>
              <a:t>обогащает </a:t>
            </a:r>
            <a:r>
              <a:rPr lang="ru-RU" sz="2800" b="1" dirty="0"/>
              <a:t>активный словарь, </a:t>
            </a:r>
            <a:endParaRPr lang="ru-RU" sz="2800" b="1" dirty="0" smtClean="0"/>
          </a:p>
          <a:p>
            <a:pPr marL="457200" indent="-457200">
              <a:buFontTx/>
              <a:buChar char="-"/>
            </a:pPr>
            <a:r>
              <a:rPr lang="ru-RU" sz="2800" b="1" dirty="0" smtClean="0"/>
              <a:t>закрепляет </a:t>
            </a:r>
            <a:r>
              <a:rPr lang="ru-RU" sz="2800" b="1" dirty="0"/>
              <a:t>навыки словообразования, </a:t>
            </a:r>
            <a:endParaRPr lang="ru-RU" sz="2800" b="1" dirty="0" smtClean="0"/>
          </a:p>
          <a:p>
            <a:pPr marL="457200" indent="-457200">
              <a:buFontTx/>
              <a:buChar char="-"/>
            </a:pPr>
            <a:r>
              <a:rPr lang="ru-RU" sz="2800" b="1" dirty="0" smtClean="0"/>
              <a:t>формирует </a:t>
            </a:r>
            <a:r>
              <a:rPr lang="ru-RU" sz="2800" b="1" dirty="0"/>
              <a:t>и совершенствует умения детей использовать в их речи различные конструкции предложений, описывать предметы, составлять рассказы, что в дальнейшем способствует более эффективному обучению </a:t>
            </a:r>
            <a:r>
              <a:rPr lang="ru-RU" sz="2800" b="1" dirty="0" smtClean="0"/>
              <a:t> 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847668787"/>
      </p:ext>
    </p:extLst>
  </p:cSld>
  <p:clrMapOvr>
    <a:masterClrMapping/>
  </p:clrMapOvr>
  <p:transition spd="slow">
    <p:push dir="u"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331" y="322063"/>
            <a:ext cx="5408051" cy="58087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6713" y="183602"/>
            <a:ext cx="4564265" cy="646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271838"/>
      </p:ext>
    </p:extLst>
  </p:cSld>
  <p:clrMapOvr>
    <a:masterClrMapping/>
  </p:clrMapOvr>
  <p:transition spd="slow">
    <p:push dir="u"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195" y="423740"/>
            <a:ext cx="5976747" cy="37947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3942" y="2678457"/>
            <a:ext cx="5211838" cy="3497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834154"/>
      </p:ext>
    </p:extLst>
  </p:cSld>
  <p:clrMapOvr>
    <a:masterClrMapping/>
  </p:clrMapOvr>
  <p:transition spd="slow">
    <p:push dir="u"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341</Words>
  <Application>Microsoft Office PowerPoint</Application>
  <PresentationFormat>Широкоэкранный</PresentationFormat>
  <Paragraphs>63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Arial Black</vt:lpstr>
      <vt:lpstr>Calibri</vt:lpstr>
      <vt:lpstr>Calibri Light</vt:lpstr>
      <vt:lpstr>Тема Office</vt:lpstr>
      <vt:lpstr>ВЫПОЛНИЛА ВОСПИТАТЕЛЬ  СТАРШЕЙ ГР «СОЛНЫШКО» Чупрова М.В.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Sadik</dc:creator>
  <cp:lastModifiedBy>Sadik</cp:lastModifiedBy>
  <cp:revision>15</cp:revision>
  <dcterms:created xsi:type="dcterms:W3CDTF">2025-12-04T04:32:52Z</dcterms:created>
  <dcterms:modified xsi:type="dcterms:W3CDTF">2025-12-04T10:17:47Z</dcterms:modified>
</cp:coreProperties>
</file>