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7" r:id="rId5"/>
    <p:sldId id="268" r:id="rId6"/>
    <p:sldId id="273" r:id="rId7"/>
    <p:sldId id="266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9" r:id="rId16"/>
    <p:sldId id="270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990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1C594-00CE-4367-B48F-B73BBD484165}" type="datetimeFigureOut">
              <a:rPr lang="ru-RU" smtClean="0"/>
              <a:t>31.05.2022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13B4C-16E9-4859-8899-716BED2886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24203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1C594-00CE-4367-B48F-B73BBD484165}" type="datetimeFigureOut">
              <a:rPr lang="ru-RU" smtClean="0"/>
              <a:t>31.05.2022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13B4C-16E9-4859-8899-716BED2886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1971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1C594-00CE-4367-B48F-B73BBD484165}" type="datetimeFigureOut">
              <a:rPr lang="ru-RU" smtClean="0"/>
              <a:t>31.05.2022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13B4C-16E9-4859-8899-716BED2886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54263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1C594-00CE-4367-B48F-B73BBD484165}" type="datetimeFigureOut">
              <a:rPr lang="ru-RU" smtClean="0"/>
              <a:t>31.05.2022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13B4C-16E9-4859-8899-716BED2886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12149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1C594-00CE-4367-B48F-B73BBD484165}" type="datetimeFigureOut">
              <a:rPr lang="ru-RU" smtClean="0"/>
              <a:t>31.05.2022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13B4C-16E9-4859-8899-716BED2886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19117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1C594-00CE-4367-B48F-B73BBD484165}" type="datetimeFigureOut">
              <a:rPr lang="ru-RU" smtClean="0"/>
              <a:t>31.05.2022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13B4C-16E9-4859-8899-716BED2886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4915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1C594-00CE-4367-B48F-B73BBD484165}" type="datetimeFigureOut">
              <a:rPr lang="ru-RU" smtClean="0"/>
              <a:t>31.05.2022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13B4C-16E9-4859-8899-716BED2886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800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1C594-00CE-4367-B48F-B73BBD484165}" type="datetimeFigureOut">
              <a:rPr lang="ru-RU" smtClean="0"/>
              <a:t>31.05.2022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13B4C-16E9-4859-8899-716BED2886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44640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1C594-00CE-4367-B48F-B73BBD484165}" type="datetimeFigureOut">
              <a:rPr lang="ru-RU" smtClean="0"/>
              <a:t>31.05.2022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13B4C-16E9-4859-8899-716BED2886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56686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1C594-00CE-4367-B48F-B73BBD484165}" type="datetimeFigureOut">
              <a:rPr lang="ru-RU" smtClean="0"/>
              <a:t>31.05.2022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13B4C-16E9-4859-8899-716BED2886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37961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1C594-00CE-4367-B48F-B73BBD484165}" type="datetimeFigureOut">
              <a:rPr lang="ru-RU" smtClean="0"/>
              <a:t>31.05.2022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13B4C-16E9-4859-8899-716BED2886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7933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F1C594-00CE-4367-B48F-B73BBD484165}" type="datetimeFigureOut">
              <a:rPr lang="ru-RU" smtClean="0"/>
              <a:t>31.05.2022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13B4C-16E9-4859-8899-716BED2886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3836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6" b="2620"/>
          <a:stretch/>
        </p:blipFill>
        <p:spPr>
          <a:xfrm>
            <a:off x="571" y="428"/>
            <a:ext cx="9143429" cy="685757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59632" y="2996952"/>
            <a:ext cx="597666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effectLst/>
                <a:latin typeface="Times New Roman"/>
                <a:ea typeface="Times New Roman"/>
              </a:rPr>
              <a:t>Развитие интереса к природе и любознательности у дошкольников с помощью экологических игр и упражнений </a:t>
            </a:r>
          </a:p>
          <a:p>
            <a:pPr algn="ctr"/>
            <a:r>
              <a:rPr lang="ru-RU" sz="3200" b="1" i="1" dirty="0">
                <a:solidFill>
                  <a:srgbClr val="002060"/>
                </a:solidFill>
                <a:latin typeface="Times New Roman"/>
                <a:ea typeface="Times New Roman"/>
              </a:rPr>
              <a:t>                     </a:t>
            </a:r>
            <a:r>
              <a:rPr lang="ru-RU" sz="3200" b="1" i="1" dirty="0">
                <a:solidFill>
                  <a:srgbClr val="002060"/>
                </a:solidFill>
                <a:effectLst/>
                <a:latin typeface="Times New Roman"/>
                <a:ea typeface="Times New Roman"/>
              </a:rPr>
              <a:t>(из опыта работы).</a:t>
            </a:r>
            <a:endParaRPr lang="ru-RU" sz="3200" b="1" i="1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47664" y="934561"/>
            <a:ext cx="6120680" cy="646331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algn="ctr"/>
            <a:r>
              <a:rPr lang="ru-RU" sz="3600" b="1" dirty="0">
                <a:solidFill>
                  <a:srgbClr val="00B050"/>
                </a:solidFill>
              </a:rPr>
              <a:t>Экология.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084168" y="6043940"/>
            <a:ext cx="2880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Подготовил воспитатель:</a:t>
            </a:r>
          </a:p>
          <a:p>
            <a:r>
              <a:rPr lang="ru-RU" b="1" dirty="0"/>
              <a:t>              Захарко А.В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15616" y="6290161"/>
            <a:ext cx="17281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2022г</a:t>
            </a:r>
          </a:p>
        </p:txBody>
      </p:sp>
    </p:spTree>
    <p:extLst>
      <p:ext uri="{BB962C8B-B14F-4D97-AF65-F5344CB8AC3E}">
        <p14:creationId xmlns:p14="http://schemas.microsoft.com/office/powerpoint/2010/main" val="2339008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94" r="15606"/>
          <a:stretch/>
        </p:blipFill>
        <p:spPr>
          <a:xfrm>
            <a:off x="179512" y="188640"/>
            <a:ext cx="4104456" cy="338437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46" r="14243"/>
          <a:stretch/>
        </p:blipFill>
        <p:spPr>
          <a:xfrm rot="5400000">
            <a:off x="3120471" y="3279391"/>
            <a:ext cx="3119082" cy="367240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82" t="7089" r="32032"/>
          <a:stretch/>
        </p:blipFill>
        <p:spPr>
          <a:xfrm>
            <a:off x="4932040" y="188640"/>
            <a:ext cx="4070031" cy="3366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777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979712" y="404664"/>
            <a:ext cx="6480720" cy="5601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Предметные игры 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b="1" dirty="0"/>
              <a:t>Игры с листьями;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b="1" dirty="0"/>
              <a:t>Семенами , цветами;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b="1" dirty="0"/>
              <a:t>Фрукты, овощи;</a:t>
            </a:r>
          </a:p>
          <a:p>
            <a:r>
              <a:rPr lang="ru-RU" sz="2000" b="1" dirty="0"/>
              <a:t>       Названия игр: «Чудесный мешочек», «Вершки корешки»,  «Чьи детки на этой ветке» и т.д.</a:t>
            </a:r>
          </a:p>
          <a:p>
            <a:r>
              <a:rPr lang="ru-RU" sz="3200" b="1" dirty="0">
                <a:solidFill>
                  <a:srgbClr val="FF0000"/>
                </a:solidFill>
              </a:rPr>
              <a:t>Настольно печатные игры: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b="1" dirty="0"/>
              <a:t>«Зоологическое лото»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b="1" dirty="0"/>
              <a:t>«Ботаническое лото»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b="1" dirty="0"/>
              <a:t>«Четыре времени года»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b="1" dirty="0"/>
              <a:t>«Ягоды и фрукты»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b="1" dirty="0"/>
              <a:t>«Растения»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b="1" dirty="0"/>
              <a:t>«Подбери листья»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b="1" dirty="0"/>
              <a:t>«Парные картинки»</a:t>
            </a:r>
          </a:p>
          <a:p>
            <a:endParaRPr lang="ru-RU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45832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060847"/>
            <a:ext cx="4862226" cy="345638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34"/>
          <a:stretch/>
        </p:blipFill>
        <p:spPr>
          <a:xfrm rot="5400000">
            <a:off x="4254664" y="1514088"/>
            <a:ext cx="5256584" cy="361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951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907704" y="404664"/>
            <a:ext cx="6840760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Словесные игры: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b="1" dirty="0"/>
              <a:t>Построены на словах и действиях играющих;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b="1" dirty="0"/>
              <a:t>Кто летает, бегает, прыгает;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b="1" dirty="0"/>
              <a:t>В воздухе , на земле, в воде;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b="1" dirty="0"/>
              <a:t>Нужно - не нужно;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b="1" dirty="0"/>
              <a:t>Съедобное - не съедобное;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2924944"/>
            <a:ext cx="7627199" cy="3717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729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763688" y="404664"/>
            <a:ext cx="698477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Подвижные экологические игры: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b="1" dirty="0"/>
              <a:t>Помогают закрепить знания о животных, подражать их повадкам и образу жизни : «Наседка и цыплята» , «Мыши и кот».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b="1" dirty="0"/>
              <a:t>Отражают явления живой и не живой природы: </a:t>
            </a:r>
          </a:p>
          <a:p>
            <a:r>
              <a:rPr lang="ru-RU" sz="2400" b="1" dirty="0"/>
              <a:t>                                                  «Солнышко и дождик».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b="1" dirty="0"/>
              <a:t>Проводимые на свежем воздухе игры, укрепляют иммунитет.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88" t="-4445" r="21515" b="20000"/>
          <a:stretch/>
        </p:blipFill>
        <p:spPr>
          <a:xfrm>
            <a:off x="971600" y="3429000"/>
            <a:ext cx="2736304" cy="316835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428590" y="3358436"/>
            <a:ext cx="3383820" cy="3255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938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932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15616" y="404664"/>
            <a:ext cx="7776864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      В экологических играх  целесообразно:</a:t>
            </a:r>
          </a:p>
          <a:p>
            <a:endParaRPr lang="ru-RU" sz="3200" b="1" dirty="0">
              <a:solidFill>
                <a:srgbClr val="FF00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b="1" dirty="0"/>
              <a:t>Применять художественно оформленный наглядный материал ( картины, природный материал, игрушки).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b="1" dirty="0"/>
              <a:t>Придумывать интересные игровые сюжеты.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b="1" dirty="0"/>
              <a:t>Привлекать детей к изготовлению наглядного материала для игр.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b="1" dirty="0"/>
              <a:t>Прибегать к помощи сказочных героев и музыкального сопровождения.</a:t>
            </a:r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4005064"/>
            <a:ext cx="3096344" cy="242088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82" t="27476" r="30909"/>
          <a:stretch/>
        </p:blipFill>
        <p:spPr>
          <a:xfrm>
            <a:off x="4675049" y="4005063"/>
            <a:ext cx="4197928" cy="2536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748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59632" y="548680"/>
            <a:ext cx="7776864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Вывод </a:t>
            </a:r>
          </a:p>
          <a:p>
            <a:endParaRPr lang="ru-RU" dirty="0"/>
          </a:p>
          <a:p>
            <a:pPr algn="ctr"/>
            <a:r>
              <a:rPr lang="ru-RU" sz="2400" b="1" dirty="0"/>
              <a:t>Таким образом, можно сказать, что экологические дидактические  игры представляют собой многогранное, сложное, педагогическое явление: являются игровым методом обучения  детей дошкольного возраста для развития экологического сознания, и формой обучения детей, и самостоятельной игровой деятельностью, и средством всестороннего воспитания детей.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15" r="31212"/>
          <a:stretch/>
        </p:blipFill>
        <p:spPr>
          <a:xfrm rot="5400000">
            <a:off x="883070" y="4093597"/>
            <a:ext cx="2665783" cy="248872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73" t="14363" r="12726"/>
          <a:stretch/>
        </p:blipFill>
        <p:spPr>
          <a:xfrm>
            <a:off x="3635896" y="4365109"/>
            <a:ext cx="4673918" cy="2279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38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124744"/>
            <a:ext cx="5976663" cy="5327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11560" y="190022"/>
            <a:ext cx="83310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Спасибо за внимание!!!</a:t>
            </a:r>
          </a:p>
        </p:txBody>
      </p:sp>
    </p:spTree>
    <p:extLst>
      <p:ext uri="{BB962C8B-B14F-4D97-AF65-F5344CB8AC3E}">
        <p14:creationId xmlns:p14="http://schemas.microsoft.com/office/powerpoint/2010/main" val="476723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835696" y="332656"/>
            <a:ext cx="69127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7030A0"/>
                </a:solidFill>
              </a:rPr>
              <a:t>Экологическое воспитание -  это процесс ознакомления ребенка с природой, в основу которого положен экологический подход.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72" r="7577"/>
          <a:stretch/>
        </p:blipFill>
        <p:spPr>
          <a:xfrm rot="10800000">
            <a:off x="1187624" y="2420888"/>
            <a:ext cx="3816424" cy="410445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20" r="7425"/>
          <a:stretch/>
        </p:blipFill>
        <p:spPr>
          <a:xfrm rot="5400000">
            <a:off x="4949350" y="2001959"/>
            <a:ext cx="4235873" cy="3362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746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835696" y="404664"/>
            <a:ext cx="6768752" cy="606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</a:rPr>
              <a:t>Дидактические игры</a:t>
            </a:r>
            <a:r>
              <a:rPr lang="ru-RU" sz="2000" b="1" dirty="0"/>
              <a:t>  - являются одним из эффективных и наиболее интересных для детей средством экологического воспитания.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/>
              <a:t>Игры доставляют детям много радости, и содействует их все стороннему развитию.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/>
              <a:t>В процессе игр формируются знания об окружающем мире, воспитываются познавательные интересы, любовь к природе, бережное и заботливое отношение к ней, а также эколого-целесообразное поведение в природе.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/>
              <a:t>Они расширяют  кругозор детей, создает благоприятные условия для решения задач сенсорного воспитания.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/>
              <a:t>Дидактические игры способствуют развитию у детей наблюдательности, любознательности, пытливости, вызывают у них интерес к объектам природы.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/>
              <a:t>В дидактических играх  развиваются интеллектуальные умения:</a:t>
            </a:r>
          </a:p>
          <a:p>
            <a:r>
              <a:rPr lang="ru-RU" dirty="0"/>
              <a:t>планировать действия, распределять  их по времени и между участниками игры,  оценивать результаты.</a:t>
            </a:r>
          </a:p>
          <a:p>
            <a:r>
              <a:rPr lang="ru-RU" dirty="0"/>
              <a:t>Таким образом дидактические игры – наиболее эффективное средство,  способствующее более полному и успешному решению задач экологического воспитания детей дошкольного возраста.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98284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27584" y="332656"/>
            <a:ext cx="8136904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</a:rPr>
              <a:t>            При этом не обходимо соблюдать </a:t>
            </a:r>
          </a:p>
          <a:p>
            <a:r>
              <a:rPr lang="ru-RU" sz="2800" b="1" dirty="0">
                <a:solidFill>
                  <a:srgbClr val="FF0000"/>
                </a:solidFill>
              </a:rPr>
              <a:t>                                    следующие требования:</a:t>
            </a:r>
          </a:p>
          <a:p>
            <a:endParaRPr lang="ru-RU" sz="2800" b="1" dirty="0">
              <a:solidFill>
                <a:srgbClr val="FF0000"/>
              </a:solidFill>
            </a:endParaRPr>
          </a:p>
          <a:p>
            <a:endParaRPr lang="ru-RU" sz="2400" b="1" dirty="0">
              <a:solidFill>
                <a:srgbClr val="FF00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dirty="0"/>
              <a:t>подбор осуществлять с учётом закономерностей развития детей и тех задач экологического образования, которые решаются на данном возрастном этапе, а так же обеспечивают решение общи задач формирования личности ребенка – дошкольника;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dirty="0"/>
              <a:t>Применять полученные экологические знания и стимулировать к усвоению новых;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dirty="0"/>
              <a:t>Игровые действия должны производиться в соответствии с правилами и нормами поведения в природе;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400" dirty="0"/>
              <a:t>Соблюдать последовательность связи каждой игры с предыдущей и последующими играми.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601298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669263" y="80645"/>
            <a:ext cx="7344816" cy="477053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ru-RU" sz="4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endParaRPr lang="ru-RU" sz="4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ru-RU" sz="4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Виды дидактических игр:</a:t>
            </a:r>
          </a:p>
          <a:p>
            <a:pPr algn="ctr"/>
            <a:endParaRPr lang="ru-RU" sz="4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marL="685800" indent="-685800" algn="ctr">
              <a:buFont typeface="Wingdings" panose="05000000000000000000" pitchFamily="2" charset="2"/>
              <a:buChar char="Ø"/>
            </a:pPr>
            <a:r>
              <a:rPr lang="ru-RU" sz="2800" b="1" spc="50" dirty="0">
                <a:ln w="11430">
                  <a:solidFill>
                    <a:schemeClr val="tx1"/>
                  </a:solidFill>
                </a:ln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Игры с предметами ( с природным материалом, с игрушками);</a:t>
            </a:r>
          </a:p>
          <a:p>
            <a:pPr marL="685800" indent="-685800" algn="ctr">
              <a:buFont typeface="Wingdings" panose="05000000000000000000" pitchFamily="2" charset="2"/>
              <a:buChar char="Ø"/>
            </a:pPr>
            <a:r>
              <a:rPr lang="ru-RU" sz="2800" b="1" spc="50" dirty="0">
                <a:ln w="11430">
                  <a:solidFill>
                    <a:schemeClr val="tx1"/>
                  </a:solidFill>
                </a:ln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Настольно – печатные игры;</a:t>
            </a:r>
          </a:p>
          <a:p>
            <a:pPr marL="685800" indent="-685800" algn="ctr">
              <a:buFont typeface="Wingdings" panose="05000000000000000000" pitchFamily="2" charset="2"/>
              <a:buChar char="Ø"/>
            </a:pPr>
            <a:r>
              <a:rPr lang="ru-RU" sz="2800" b="1" spc="50" dirty="0">
                <a:ln w="11430">
                  <a:solidFill>
                    <a:schemeClr val="tx1"/>
                  </a:solidFill>
                </a:ln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Словесные игры.</a:t>
            </a:r>
          </a:p>
        </p:txBody>
      </p:sp>
    </p:spTree>
    <p:extLst>
      <p:ext uri="{BB962C8B-B14F-4D97-AF65-F5344CB8AC3E}">
        <p14:creationId xmlns:p14="http://schemas.microsoft.com/office/powerpoint/2010/main" val="3150325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70" r="19697"/>
          <a:stretch/>
        </p:blipFill>
        <p:spPr>
          <a:xfrm>
            <a:off x="1187624" y="764704"/>
            <a:ext cx="7704856" cy="5874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743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40474" y="2617418"/>
            <a:ext cx="4526748" cy="316835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333"/>
          <a:stretch/>
        </p:blipFill>
        <p:spPr>
          <a:xfrm rot="5400000">
            <a:off x="4907161" y="2380896"/>
            <a:ext cx="4402985" cy="318682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411760" y="476672"/>
            <a:ext cx="628317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FF0000"/>
                </a:solidFill>
              </a:rPr>
              <a:t>Настольные игры :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/>
              <a:t>Кубики с животными (собери из 9 частей).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/>
              <a:t>Лото с животными ( обитатели разных стран)</a:t>
            </a:r>
          </a:p>
        </p:txBody>
      </p:sp>
    </p:spTree>
    <p:extLst>
      <p:ext uri="{BB962C8B-B14F-4D97-AF65-F5344CB8AC3E}">
        <p14:creationId xmlns:p14="http://schemas.microsoft.com/office/powerpoint/2010/main" val="604224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74"/>
          <a:stretch/>
        </p:blipFill>
        <p:spPr>
          <a:xfrm rot="5400000">
            <a:off x="4296906" y="1615863"/>
            <a:ext cx="5328593" cy="333824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8717" y="1687666"/>
            <a:ext cx="6400561" cy="3482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852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38" r="8788" b="14980"/>
          <a:stretch/>
        </p:blipFill>
        <p:spPr>
          <a:xfrm>
            <a:off x="2483768" y="107268"/>
            <a:ext cx="5832648" cy="288032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6" t="13916"/>
          <a:stretch/>
        </p:blipFill>
        <p:spPr>
          <a:xfrm rot="5400000">
            <a:off x="326639" y="3691117"/>
            <a:ext cx="3568786" cy="237626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t="10303" r="13787" b="16364"/>
          <a:stretch/>
        </p:blipFill>
        <p:spPr>
          <a:xfrm rot="5400000">
            <a:off x="5786968" y="3486123"/>
            <a:ext cx="3568786" cy="278625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46" t="16970" b="23232"/>
          <a:stretch/>
        </p:blipFill>
        <p:spPr>
          <a:xfrm rot="5400000">
            <a:off x="3095464" y="3572076"/>
            <a:ext cx="3286471" cy="2614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592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</TotalTime>
  <Words>560</Words>
  <Application>Microsoft Office PowerPoint</Application>
  <PresentationFormat>Экран (4:3)</PresentationFormat>
  <Paragraphs>68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Calibri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Руководитель</cp:lastModifiedBy>
  <cp:revision>19</cp:revision>
  <dcterms:created xsi:type="dcterms:W3CDTF">2022-05-30T06:16:44Z</dcterms:created>
  <dcterms:modified xsi:type="dcterms:W3CDTF">2022-05-31T12:39:04Z</dcterms:modified>
</cp:coreProperties>
</file>