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76" r:id="rId5"/>
    <p:sldId id="277" r:id="rId6"/>
    <p:sldId id="285" r:id="rId7"/>
    <p:sldId id="284" r:id="rId8"/>
    <p:sldId id="279" r:id="rId9"/>
    <p:sldId id="286" r:id="rId10"/>
    <p:sldId id="295" r:id="rId11"/>
    <p:sldId id="296" r:id="rId12"/>
    <p:sldId id="280" r:id="rId13"/>
    <p:sldId id="292" r:id="rId14"/>
    <p:sldId id="287" r:id="rId15"/>
    <p:sldId id="291" r:id="rId16"/>
    <p:sldId id="297" r:id="rId17"/>
    <p:sldId id="28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19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3522"/>
      </p:ext>
    </p:extLst>
  </p:cSld>
  <p:clrMapOvr>
    <a:masterClrMapping/>
  </p:clrMapOvr>
  <p:transition spd="slow" advClick="0" advTm="9922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11036"/>
      </p:ext>
    </p:extLst>
  </p:cSld>
  <p:clrMapOvr>
    <a:masterClrMapping/>
  </p:clrMapOvr>
  <p:transition spd="slow" advClick="0" advTm="9922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715080"/>
      </p:ext>
    </p:extLst>
  </p:cSld>
  <p:clrMapOvr>
    <a:masterClrMapping/>
  </p:clrMapOvr>
  <p:transition spd="slow" advClick="0" advTm="9922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88129"/>
      </p:ext>
    </p:extLst>
  </p:cSld>
  <p:clrMapOvr>
    <a:masterClrMapping/>
  </p:clrMapOvr>
  <p:transition spd="slow" advClick="0" advTm="9922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229402"/>
      </p:ext>
    </p:extLst>
  </p:cSld>
  <p:clrMapOvr>
    <a:masterClrMapping/>
  </p:clrMapOvr>
  <p:transition spd="slow" advClick="0" advTm="9922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55892"/>
      </p:ext>
    </p:extLst>
  </p:cSld>
  <p:clrMapOvr>
    <a:masterClrMapping/>
  </p:clrMapOvr>
  <p:transition spd="slow" advClick="0" advTm="9922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824962"/>
      </p:ext>
    </p:extLst>
  </p:cSld>
  <p:clrMapOvr>
    <a:masterClrMapping/>
  </p:clrMapOvr>
  <p:transition spd="slow" advClick="0" advTm="9922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200973"/>
      </p:ext>
    </p:extLst>
  </p:cSld>
  <p:clrMapOvr>
    <a:masterClrMapping/>
  </p:clrMapOvr>
  <p:transition spd="slow" advClick="0" advTm="9922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30201"/>
      </p:ext>
    </p:extLst>
  </p:cSld>
  <p:clrMapOvr>
    <a:masterClrMapping/>
  </p:clrMapOvr>
  <p:transition spd="slow" advClick="0" advTm="9922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50400"/>
      </p:ext>
    </p:extLst>
  </p:cSld>
  <p:clrMapOvr>
    <a:masterClrMapping/>
  </p:clrMapOvr>
  <p:transition spd="slow" advClick="0" advTm="9922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757243"/>
      </p:ext>
    </p:extLst>
  </p:cSld>
  <p:clrMapOvr>
    <a:masterClrMapping/>
  </p:clrMapOvr>
  <p:transition spd="slow" advClick="0" advTm="9922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38527"/>
      </p:ext>
    </p:extLst>
  </p:cSld>
  <p:clrMapOvr>
    <a:masterClrMapping/>
  </p:clrMapOvr>
  <p:transition spd="slow" advClick="0" advTm="9922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89226"/>
      </p:ext>
    </p:extLst>
  </p:cSld>
  <p:clrMapOvr>
    <a:masterClrMapping/>
  </p:clrMapOvr>
  <p:transition spd="slow" advClick="0" advTm="9922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643785"/>
      </p:ext>
    </p:extLst>
  </p:cSld>
  <p:clrMapOvr>
    <a:masterClrMapping/>
  </p:clrMapOvr>
  <p:transition spd="slow" advClick="0" advTm="9922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98667"/>
      </p:ext>
    </p:extLst>
  </p:cSld>
  <p:clrMapOvr>
    <a:masterClrMapping/>
  </p:clrMapOvr>
  <p:transition spd="slow" advClick="0" advTm="9922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329"/>
      </p:ext>
    </p:extLst>
  </p:cSld>
  <p:clrMapOvr>
    <a:masterClrMapping/>
  </p:clrMapOvr>
  <p:transition spd="slow" advClick="0" advTm="9922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078DD-3F30-443D-B2EC-70CE487BEABA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2D87C72-6DDB-42A2-A4A5-889D08C4B3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8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 advClick="0" advTm="9922">
    <p:dissolv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Ануфриева </a:t>
            </a:r>
            <a:r>
              <a:rPr lang="ru-RU" b="1" dirty="0" err="1">
                <a:solidFill>
                  <a:schemeClr val="tx1"/>
                </a:solidFill>
              </a:rPr>
              <a:t>Ярина</a:t>
            </a:r>
            <a:r>
              <a:rPr lang="ru-RU" b="1" dirty="0">
                <a:solidFill>
                  <a:schemeClr val="tx1"/>
                </a:solidFill>
              </a:rPr>
              <a:t> Владимировна</a:t>
            </a:r>
          </a:p>
          <a:p>
            <a:r>
              <a:rPr lang="ru-RU" b="1" dirty="0">
                <a:solidFill>
                  <a:schemeClr val="tx1"/>
                </a:solidFill>
              </a:rPr>
              <a:t>2022г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Организация экскурсий и целевых прогулок в природу как средство формирования основ экологической культуры старших дошкольников (из опыта работы).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031519"/>
      </p:ext>
    </p:extLst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Природный материал.</a:t>
            </a:r>
          </a:p>
        </p:txBody>
      </p:sp>
      <p:pic>
        <p:nvPicPr>
          <p:cNvPr id="5" name="Содержимое 4" descr="IMG_20220531_1616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7863" y="2532658"/>
            <a:ext cx="4183062" cy="3137297"/>
          </a:xfrm>
        </p:spPr>
      </p:pic>
      <p:pic>
        <p:nvPicPr>
          <p:cNvPr id="6" name="Содержимое 5" descr="IMG_20220531_1616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02588" y="1460907"/>
            <a:ext cx="4184650" cy="3138488"/>
          </a:xfrm>
        </p:spPr>
      </p:pic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20531_1614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66651" y="404430"/>
            <a:ext cx="4330087" cy="5773449"/>
          </a:xfrm>
        </p:spPr>
      </p:pic>
      <p:pic>
        <p:nvPicPr>
          <p:cNvPr id="8" name="Содержимое 7" descr="IMG_20220531_1613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95999" y="379682"/>
            <a:ext cx="4445727" cy="5927636"/>
          </a:xfrm>
        </p:spPr>
      </p:pic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6908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Роль целевых прогулок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57298"/>
            <a:ext cx="10972800" cy="476886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у детей познавательных интересов наблюдательности(очень важные качества при подготовке к школе).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Ознакомление с различными объектами природы во время целевых прогулок является важным средством эстетического развития.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Восприятие красочных пейзажей, гармонических сочетаний красок у цветов- все это пробуждает у детей чувство красоты, воспитывает любовь к природе.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Пребывание среди природы, влияние природных факторов, активные движения детей во время целевых прогулок стимулируют обмен веществ, закаливают детей.</a:t>
            </a:r>
          </a:p>
        </p:txBody>
      </p:sp>
    </p:spTree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20601_1034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4586" y="319251"/>
            <a:ext cx="3950476" cy="5267301"/>
          </a:xfrm>
        </p:spPr>
      </p:pic>
      <p:pic>
        <p:nvPicPr>
          <p:cNvPr id="6" name="Содержимое 5" descr="IMG_20220601_1034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045659" y="1284740"/>
            <a:ext cx="3822637" cy="5096849"/>
          </a:xfrm>
        </p:spPr>
      </p:pic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IMG_20161122_1053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74666" y="1272312"/>
            <a:ext cx="3429000" cy="4572000"/>
          </a:xfrm>
        </p:spPr>
      </p:pic>
      <p:pic>
        <p:nvPicPr>
          <p:cNvPr id="7" name="Содержимое 4" descr="IMG_20170920_104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7479" y="841238"/>
            <a:ext cx="3672000" cy="4896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20601_1042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999" y="771193"/>
            <a:ext cx="3672000" cy="4896000"/>
          </a:xfrm>
        </p:spPr>
      </p:pic>
      <p:pic>
        <p:nvPicPr>
          <p:cNvPr id="6" name="Содержимое 5" descr="IMG_20220601_1034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81852" y="777724"/>
            <a:ext cx="3672000" cy="4896000"/>
          </a:xfrm>
        </p:spPr>
      </p:pic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10326_1003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7463" y="365451"/>
            <a:ext cx="4328340" cy="5771120"/>
          </a:xfrm>
        </p:spPr>
      </p:pic>
      <p:pic>
        <p:nvPicPr>
          <p:cNvPr id="6" name="Содержимое 5" descr="IMG_20200904_1041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83511" y="365451"/>
            <a:ext cx="4328340" cy="5771120"/>
          </a:xfrm>
        </p:spPr>
      </p:pic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684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Результатом экологического воспитания  дошкольников является экологическая культура личности.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11234"/>
            <a:ext cx="6470469" cy="46242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Замечательный педагог  В. И. Сухомлинский писал:</a:t>
            </a:r>
          </a:p>
          <a:p>
            <a:pPr algn="ctr">
              <a:buNone/>
            </a:pP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«Человек был и всегда остается  сыном природы, и то ,что роднит его с природой, должно использоваться для его приобщения к богатствам духовной культуры. Мир, окружающий ребенка, это, прежде  всего ,мир природы с безграничным богатством явлений, с неограниченной красотой. </a:t>
            </a: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Здесь, в природе, вечны  источник детского разума».</a:t>
            </a:r>
          </a:p>
        </p:txBody>
      </p:sp>
      <p:pic>
        <p:nvPicPr>
          <p:cNvPr id="4" name="Рисунок 3" descr="IMG_20220531_163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2661" y="1319348"/>
            <a:ext cx="3888000" cy="5184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371" y="1789610"/>
            <a:ext cx="69886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незапамятных времен человечество ценит природу и видит в ней не только свою кормилицу, но и мудрую воспитательницу, наставницу. Наблюдения в естественных условиях, благодаря которым дети воспринимают окружающий мир во всем богатстве, красочности, динамике, способствуют развитию любознательности, эстетических и нравственных чувств.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35531" y="692331"/>
            <a:ext cx="5564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961" y="1345474"/>
            <a:ext cx="41017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Совершенствовать предметно-развивающую среду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экспериментально-исследовательского направления</a:t>
            </a:r>
          </a:p>
          <a:p>
            <a:pPr>
              <a:buFontTx/>
              <a:buChar char="•"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Пробуждать и активно поддерживать интерес 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к окружающей природе.</a:t>
            </a:r>
          </a:p>
          <a:p>
            <a:pPr>
              <a:buFontTx/>
              <a:buChar char="•"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Воспитание гуманного эмоционально-положительного, 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бережного, заботливого отношения к миру природы, через 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различные виды деятельности.</a:t>
            </a:r>
          </a:p>
          <a:p>
            <a:pPr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Воспитывать у детей эмоционально-положительное, 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бережное и сочувственное отношение к </a:t>
            </a:r>
          </a:p>
          <a:p>
            <a:pPr>
              <a:buNone/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объектам окружающей природы.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0" y="522288"/>
            <a:ext cx="7767638" cy="771525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IMG_20220531_1631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5850" y="1005841"/>
            <a:ext cx="2754000" cy="3672000"/>
          </a:xfrm>
          <a:prstGeom prst="rect">
            <a:avLst/>
          </a:prstGeom>
        </p:spPr>
      </p:pic>
      <p:pic>
        <p:nvPicPr>
          <p:cNvPr id="12" name="Рисунок 11" descr="IMG_20220531_1637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30935" y="1567543"/>
            <a:ext cx="3267000" cy="4356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66712" y="1142984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формы организации работы по экологическому воспитанию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33731" y="5072075"/>
            <a:ext cx="6477045" cy="714381"/>
          </a:xfrm>
        </p:spPr>
        <p:txBody>
          <a:bodyPr/>
          <a:lstStyle/>
          <a:p>
            <a:pPr>
              <a:buNone/>
            </a:pPr>
            <a:endParaRPr lang="ru-RU" b="1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H="1">
            <a:off x="7512854" y="3012279"/>
            <a:ext cx="1357322" cy="76200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3619483" y="3000372"/>
            <a:ext cx="1428760" cy="8572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66712" y="4000505"/>
            <a:ext cx="4762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Целевые прогулки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05763" y="4000505"/>
            <a:ext cx="2762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Экскурсии</a:t>
            </a:r>
          </a:p>
        </p:txBody>
      </p:sp>
      <p:pic>
        <p:nvPicPr>
          <p:cNvPr id="11" name="Рисунок 10" descr="IMG_20161124_1045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5577" y="3566161"/>
            <a:ext cx="3840000" cy="2880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11222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 экскурсии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712" y="1357299"/>
            <a:ext cx="109728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вводная беседа.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коллективное наблюдение.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индивидуальное самостоятельное наблюдение детей.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сбор материала.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игры детей с собранным материалом.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заключительная часть, во время которой воспитатель подводит итог экскурсии и напоминает о необходимости бережного отношения к природе.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IMG_20161124_1052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31867" y="1154747"/>
            <a:ext cx="3537000" cy="4716000"/>
          </a:xfrm>
        </p:spPr>
      </p:pic>
      <p:pic>
        <p:nvPicPr>
          <p:cNvPr id="11" name="Содержимое 10" descr="IMG_20161124_1056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53328" y="1154747"/>
            <a:ext cx="3438104" cy="4584138"/>
          </a:xfrm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0220531_1637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57831" y="387137"/>
            <a:ext cx="3872100" cy="5162800"/>
          </a:xfrm>
        </p:spPr>
      </p:pic>
      <p:pic>
        <p:nvPicPr>
          <p:cNvPr id="6" name="Содержимое 5" descr="IMG_20220601_10391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04403" y="847600"/>
            <a:ext cx="3872100" cy="5162800"/>
          </a:xfrm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прогулки</a:t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Одна из форм ознакомления с природой.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Вносят разнообразие в жизнь детей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Обогащают их воображение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Позволяют лучше узнать окружающую природу, местность где они живут: парк, сквер, лес, луга, поле, пруд, реку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Проводятся не только с познавательной, но и познавательно- практической целью: сбор семян дикорастущих трав для прикормки птиц зимой, растения для гербария, природного материала для ручного труда.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70920_1041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1920" y="514667"/>
            <a:ext cx="4367999" cy="3276000"/>
          </a:xfrm>
        </p:spPr>
      </p:pic>
      <p:pic>
        <p:nvPicPr>
          <p:cNvPr id="6" name="Содержимое 5" descr="IMG_20210326_1008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5200" y="3560709"/>
            <a:ext cx="2665580" cy="3022971"/>
          </a:xfrm>
        </p:spPr>
      </p:pic>
      <p:pic>
        <p:nvPicPr>
          <p:cNvPr id="7" name="Содержимое 4" descr="IMG_20210401_1014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0860" y="511963"/>
            <a:ext cx="2911078" cy="3881437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331</TotalTime>
  <Words>417</Words>
  <Application>Microsoft Office PowerPoint</Application>
  <PresentationFormat>Широкоэкранный</PresentationFormat>
  <Paragraphs>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Trebuchet MS</vt:lpstr>
      <vt:lpstr>Wingdings 3</vt:lpstr>
      <vt:lpstr>Аспект</vt:lpstr>
      <vt:lpstr>Организация экскурсий и целевых прогулок в природу как средство формирования основ экологической культуры старших дошкольников (из опыта работы). </vt:lpstr>
      <vt:lpstr>Презентация PowerPoint</vt:lpstr>
      <vt:lpstr>Задачи:</vt:lpstr>
      <vt:lpstr>Основные формы организации работы по экологическому воспитанию</vt:lpstr>
      <vt:lpstr>Структура  экскурсии.</vt:lpstr>
      <vt:lpstr>Презентация PowerPoint</vt:lpstr>
      <vt:lpstr>Презентация PowerPoint</vt:lpstr>
      <vt:lpstr>Целевые прогулки Одна из форм ознакомления с природой.</vt:lpstr>
      <vt:lpstr>Презентация PowerPoint</vt:lpstr>
      <vt:lpstr>Природный материал.</vt:lpstr>
      <vt:lpstr>Презентация PowerPoint</vt:lpstr>
      <vt:lpstr>Роль целевых прогулок.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Результатом экологического воспитания  дошкольников является экологическая культура личности.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экскурсий и целевых прогулок в природу как средство формирования основ экологической культуры старших дошкольников (из опыта работы).</dc:title>
  <dc:creator>HV</dc:creator>
  <cp:lastModifiedBy>Руководитель</cp:lastModifiedBy>
  <cp:revision>32</cp:revision>
  <dcterms:created xsi:type="dcterms:W3CDTF">2002-01-13T21:34:11Z</dcterms:created>
  <dcterms:modified xsi:type="dcterms:W3CDTF">2022-06-02T12:23:06Z</dcterms:modified>
</cp:coreProperties>
</file>